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2"/>
    <p:sldId id="257" r:id="rId33"/>
    <p:sldId id="258" r:id="rId34"/>
    <p:sldId id="259" r:id="rId35"/>
    <p:sldId id="260" r:id="rId36"/>
    <p:sldId id="261" r:id="rId37"/>
    <p:sldId id="262" r:id="rId38"/>
    <p:sldId id="263" r:id="rId39"/>
    <p:sldId id="264" r:id="rId40"/>
    <p:sldId id="265" r:id="rId41"/>
    <p:sldId id="266" r:id="rId42"/>
    <p:sldId id="267" r:id="rId43"/>
    <p:sldId id="268" r:id="rId44"/>
    <p:sldId id="269" r:id="rId45"/>
    <p:sldId id="270" r:id="rId46"/>
    <p:sldId id="271" r:id="rId47"/>
    <p:sldId id="272" r:id="rId48"/>
    <p:sldId id="273" r:id="rId49"/>
    <p:sldId id="274" r:id="rId50"/>
    <p:sldId id="275" r:id="rId51"/>
    <p:sldId id="276" r:id="rId52"/>
    <p:sldId id="277" r:id="rId53"/>
    <p:sldId id="278" r:id="rId54"/>
    <p:sldId id="279" r:id="rId55"/>
    <p:sldId id="280" r:id="rId56"/>
    <p:sldId id="281" r:id="rId57"/>
    <p:sldId id="282" r:id="rId58"/>
    <p:sldId id="283" r:id="rId59"/>
    <p:sldId id="284" r:id="rId60"/>
    <p:sldId id="285" r:id="rId61"/>
    <p:sldId id="286" r:id="rId62"/>
    <p:sldId id="287" r:id="rId6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  <p:embeddedFont>
      <p:font typeface="Hatton" charset="1" panose="00000500000000000000"/>
      <p:regular r:id="rId16"/>
    </p:embeddedFont>
    <p:embeddedFont>
      <p:font typeface="Hatton Bold" charset="1" panose="00000800000000000000"/>
      <p:regular r:id="rId17"/>
    </p:embeddedFont>
    <p:embeddedFont>
      <p:font typeface="Hatton Extra-Light" charset="1" panose="00000300000000000000"/>
      <p:regular r:id="rId18"/>
    </p:embeddedFont>
    <p:embeddedFont>
      <p:font typeface="Hatton Light" charset="1" panose="00000400000000000000"/>
      <p:regular r:id="rId19"/>
    </p:embeddedFont>
    <p:embeddedFont>
      <p:font typeface="Hatton Semi-Bold" charset="1" panose="00000700000000000000"/>
      <p:regular r:id="rId20"/>
    </p:embeddedFont>
    <p:embeddedFont>
      <p:font typeface="Hatton Ultra-Bold" charset="1" panose="00000900000000000000"/>
      <p:regular r:id="rId21"/>
    </p:embeddedFont>
    <p:embeddedFont>
      <p:font typeface="Hatton Heavy" charset="1" panose="00000A00000000000000"/>
      <p:regular r:id="rId22"/>
    </p:embeddedFont>
    <p:embeddedFont>
      <p:font typeface="Open Sans" charset="1" panose="020B0606030504020204"/>
      <p:regular r:id="rId23"/>
    </p:embeddedFont>
    <p:embeddedFont>
      <p:font typeface="Open Sans Bold" charset="1" panose="020B0806030504020204"/>
      <p:regular r:id="rId24"/>
    </p:embeddedFont>
    <p:embeddedFont>
      <p:font typeface="Open Sans Italics" charset="1" panose="020B0606030504020204"/>
      <p:regular r:id="rId25"/>
    </p:embeddedFont>
    <p:embeddedFont>
      <p:font typeface="Open Sans Bold Italics" charset="1" panose="020B0806030504020204"/>
      <p:regular r:id="rId26"/>
    </p:embeddedFont>
    <p:embeddedFont>
      <p:font typeface="Open Sans Light" charset="1" panose="020B0306030504020204"/>
      <p:regular r:id="rId27"/>
    </p:embeddedFont>
    <p:embeddedFont>
      <p:font typeface="Open Sans Light Italics" charset="1" panose="020B0306030504020204"/>
      <p:regular r:id="rId28"/>
    </p:embeddedFont>
    <p:embeddedFont>
      <p:font typeface="Open Sans Ultra-Bold" charset="1" panose="00000000000000000000"/>
      <p:regular r:id="rId29"/>
    </p:embeddedFont>
    <p:embeddedFont>
      <p:font typeface="Open Sans Ultra-Bold Italics" charset="1" panose="00000000000000000000"/>
      <p:regular r:id="rId30"/>
    </p:embeddedFont>
    <p:embeddedFont>
      <p:font typeface="Harmattan" charset="1" panose="01000503000000020003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36" Target="slides/slide5.xml" Type="http://schemas.openxmlformats.org/officeDocument/2006/relationships/slide"/><Relationship Id="rId37" Target="slides/slide6.xml" Type="http://schemas.openxmlformats.org/officeDocument/2006/relationships/slide"/><Relationship Id="rId38" Target="slides/slide7.xml" Type="http://schemas.openxmlformats.org/officeDocument/2006/relationships/slide"/><Relationship Id="rId39" Target="slides/slide8.xml" Type="http://schemas.openxmlformats.org/officeDocument/2006/relationships/slide"/><Relationship Id="rId4" Target="theme/theme1.xml" Type="http://schemas.openxmlformats.org/officeDocument/2006/relationships/theme"/><Relationship Id="rId40" Target="slides/slide9.xml" Type="http://schemas.openxmlformats.org/officeDocument/2006/relationships/slide"/><Relationship Id="rId41" Target="slides/slide10.xml" Type="http://schemas.openxmlformats.org/officeDocument/2006/relationships/slide"/><Relationship Id="rId42" Target="slides/slide11.xml" Type="http://schemas.openxmlformats.org/officeDocument/2006/relationships/slide"/><Relationship Id="rId43" Target="slides/slide12.xml" Type="http://schemas.openxmlformats.org/officeDocument/2006/relationships/slide"/><Relationship Id="rId44" Target="slides/slide13.xml" Type="http://schemas.openxmlformats.org/officeDocument/2006/relationships/slide"/><Relationship Id="rId45" Target="slides/slide14.xml" Type="http://schemas.openxmlformats.org/officeDocument/2006/relationships/slide"/><Relationship Id="rId46" Target="slides/slide15.xml" Type="http://schemas.openxmlformats.org/officeDocument/2006/relationships/slide"/><Relationship Id="rId47" Target="slides/slide16.xml" Type="http://schemas.openxmlformats.org/officeDocument/2006/relationships/slide"/><Relationship Id="rId48" Target="slides/slide17.xml" Type="http://schemas.openxmlformats.org/officeDocument/2006/relationships/slide"/><Relationship Id="rId49" Target="slides/slide18.xml" Type="http://schemas.openxmlformats.org/officeDocument/2006/relationships/slide"/><Relationship Id="rId5" Target="tableStyles.xml" Type="http://schemas.openxmlformats.org/officeDocument/2006/relationships/tableStyles"/><Relationship Id="rId50" Target="slides/slide19.xml" Type="http://schemas.openxmlformats.org/officeDocument/2006/relationships/slide"/><Relationship Id="rId51" Target="slides/slide20.xml" Type="http://schemas.openxmlformats.org/officeDocument/2006/relationships/slide"/><Relationship Id="rId52" Target="slides/slide21.xml" Type="http://schemas.openxmlformats.org/officeDocument/2006/relationships/slide"/><Relationship Id="rId53" Target="slides/slide22.xml" Type="http://schemas.openxmlformats.org/officeDocument/2006/relationships/slide"/><Relationship Id="rId54" Target="slides/slide23.xml" Type="http://schemas.openxmlformats.org/officeDocument/2006/relationships/slide"/><Relationship Id="rId55" Target="slides/slide24.xml" Type="http://schemas.openxmlformats.org/officeDocument/2006/relationships/slide"/><Relationship Id="rId56" Target="slides/slide25.xml" Type="http://schemas.openxmlformats.org/officeDocument/2006/relationships/slide"/><Relationship Id="rId57" Target="slides/slide26.xml" Type="http://schemas.openxmlformats.org/officeDocument/2006/relationships/slide"/><Relationship Id="rId58" Target="slides/slide27.xml" Type="http://schemas.openxmlformats.org/officeDocument/2006/relationships/slide"/><Relationship Id="rId59" Target="slides/slide28.xml" Type="http://schemas.openxmlformats.org/officeDocument/2006/relationships/slide"/><Relationship Id="rId6" Target="fonts/font6.fntdata" Type="http://schemas.openxmlformats.org/officeDocument/2006/relationships/font"/><Relationship Id="rId60" Target="slides/slide29.xml" Type="http://schemas.openxmlformats.org/officeDocument/2006/relationships/slide"/><Relationship Id="rId61" Target="slides/slide30.xml" Type="http://schemas.openxmlformats.org/officeDocument/2006/relationships/slide"/><Relationship Id="rId62" Target="slides/slide31.xml" Type="http://schemas.openxmlformats.org/officeDocument/2006/relationships/slide"/><Relationship Id="rId63" Target="slides/slide32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jpeg" Type="http://schemas.openxmlformats.org/officeDocument/2006/relationships/image"/><Relationship Id="rId3" Target="../media/VAGDTo4I9Ns.mp4" Type="http://schemas.openxmlformats.org/officeDocument/2006/relationships/video"/><Relationship Id="rId4" Target="../media/VAGDTo4I9Ns.mp4" Type="http://schemas.microsoft.com/office/2007/relationships/media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png" Type="http://schemas.openxmlformats.org/officeDocument/2006/relationships/image"/><Relationship Id="rId4" Target="../media/image58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61.png" Type="http://schemas.openxmlformats.org/officeDocument/2006/relationships/image"/><Relationship Id="rId4" Target="../media/image62.png" Type="http://schemas.openxmlformats.org/officeDocument/2006/relationships/image"/><Relationship Id="rId5" Target="../media/image63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Relationship Id="rId3" Target="../media/image6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Relationship Id="rId3" Target="../media/image68.svg" Type="http://schemas.openxmlformats.org/officeDocument/2006/relationships/image"/><Relationship Id="rId4" Target="../media/image69.png" Type="http://schemas.openxmlformats.org/officeDocument/2006/relationships/image"/><Relationship Id="rId5" Target="../media/image70.svg" Type="http://schemas.openxmlformats.org/officeDocument/2006/relationships/image"/><Relationship Id="rId6" Target="../media/image71.png" Type="http://schemas.openxmlformats.org/officeDocument/2006/relationships/image"/><Relationship Id="rId7" Target="../media/image7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Relationship Id="rId3" Target="../media/image74.svg" Type="http://schemas.openxmlformats.org/officeDocument/2006/relationships/image"/><Relationship Id="rId4" Target="../media/image75.png" Type="http://schemas.openxmlformats.org/officeDocument/2006/relationships/image"/><Relationship Id="rId5" Target="../media/image76.svg" Type="http://schemas.openxmlformats.org/officeDocument/2006/relationships/image"/><Relationship Id="rId6" Target="../media/image77.png" Type="http://schemas.openxmlformats.org/officeDocument/2006/relationships/image"/><Relationship Id="rId7" Target="../media/image78.svg" Type="http://schemas.openxmlformats.org/officeDocument/2006/relationships/image"/><Relationship Id="rId8" Target="https://arxiv.org/pdf/2008.11638" TargetMode="External" Type="http://schemas.openxmlformats.org/officeDocument/2006/relationships/hyperlink"/><Relationship Id="rId9" Target="https://www.mdpi.com/2227-9709/8/3/49" TargetMode="External" Type="http://schemas.openxmlformats.org/officeDocument/2006/relationships/hyperlink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9.png" Type="http://schemas.openxmlformats.org/officeDocument/2006/relationships/image"/><Relationship Id="rId3" Target="../media/image8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svg" Type="http://schemas.openxmlformats.org/officeDocument/2006/relationships/image"/><Relationship Id="rId12" Target="../media/image24.png" Type="http://schemas.openxmlformats.org/officeDocument/2006/relationships/image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7.pn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3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jpeg" Type="http://schemas.openxmlformats.org/officeDocument/2006/relationships/image"/><Relationship Id="rId3" Target="../media/VAGDTKsODxI.mp4" Type="http://schemas.openxmlformats.org/officeDocument/2006/relationships/video"/><Relationship Id="rId4" Target="../media/VAGDTKsODxI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8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828491"/>
            <a:ext cx="18288000" cy="6458509"/>
            <a:chOff x="0" y="0"/>
            <a:chExt cx="4816593" cy="17010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701006"/>
            </a:xfrm>
            <a:custGeom>
              <a:avLst/>
              <a:gdLst/>
              <a:ahLst/>
              <a:cxnLst/>
              <a:rect r="r" b="b" t="t" l="l"/>
              <a:pathLst>
                <a:path h="170100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701006"/>
                  </a:lnTo>
                  <a:lnTo>
                    <a:pt x="0" y="1701006"/>
                  </a:lnTo>
                  <a:close/>
                </a:path>
              </a:pathLst>
            </a:custGeom>
            <a:solidFill>
              <a:srgbClr val="AC708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7391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1445987"/>
            <a:ext cx="18288000" cy="2382504"/>
            <a:chOff x="0" y="0"/>
            <a:chExt cx="4816593" cy="6274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627491"/>
            </a:xfrm>
            <a:custGeom>
              <a:avLst/>
              <a:gdLst/>
              <a:ahLst/>
              <a:cxnLst/>
              <a:rect r="r" b="b" t="t" l="l"/>
              <a:pathLst>
                <a:path h="62749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27491"/>
                  </a:lnTo>
                  <a:lnTo>
                    <a:pt x="0" y="627491"/>
                  </a:lnTo>
                  <a:close/>
                </a:path>
              </a:pathLst>
            </a:custGeom>
            <a:solidFill>
              <a:srgbClr val="DEB6A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665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47229" y="2713219"/>
            <a:ext cx="14793542" cy="4357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05"/>
              </a:lnSpc>
            </a:pPr>
            <a:r>
              <a:rPr lang="en-US" sz="17027">
                <a:solidFill>
                  <a:srgbClr val="F5E8C7"/>
                </a:solidFill>
                <a:latin typeface="Hatton Heavy"/>
              </a:rPr>
              <a:t>ATTIRE LENS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9046" y="7929301"/>
            <a:ext cx="3991794" cy="1058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4"/>
              </a:lnSpc>
              <a:spcBef>
                <a:spcPct val="0"/>
              </a:spcBef>
            </a:pPr>
            <a:r>
              <a:rPr lang="en-US" sz="2403">
                <a:solidFill>
                  <a:srgbClr val="F5E8C7"/>
                </a:solidFill>
                <a:latin typeface="Harmattan"/>
              </a:rPr>
              <a:t>RCEL 506 - Applied Statistics &amp; </a:t>
            </a:r>
          </a:p>
          <a:p>
            <a:pPr algn="ctr">
              <a:lnSpc>
                <a:spcPts val="4374"/>
              </a:lnSpc>
              <a:spcBef>
                <a:spcPct val="0"/>
              </a:spcBef>
            </a:pPr>
            <a:r>
              <a:rPr lang="en-US" sz="2403">
                <a:solidFill>
                  <a:srgbClr val="F5E8C7"/>
                </a:solidFill>
                <a:latin typeface="Harmattan"/>
              </a:rPr>
              <a:t>Data  science for Engineering Leaders</a:t>
            </a:r>
          </a:p>
        </p:txBody>
      </p:sp>
      <p:sp>
        <p:nvSpPr>
          <p:cNvPr name="AutoShape 10" id="10"/>
          <p:cNvSpPr/>
          <p:nvPr/>
        </p:nvSpPr>
        <p:spPr>
          <a:xfrm flipV="true">
            <a:off x="1028700" y="9258300"/>
            <a:ext cx="16230600" cy="19050"/>
          </a:xfrm>
          <a:prstGeom prst="line">
            <a:avLst/>
          </a:prstGeom>
          <a:ln cap="flat" w="19050">
            <a:solidFill>
              <a:srgbClr val="F5E8C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850584" y="9327770"/>
            <a:ext cx="2153394" cy="568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0"/>
              </a:lnSpc>
              <a:spcBef>
                <a:spcPct val="0"/>
              </a:spcBef>
            </a:pPr>
            <a:r>
              <a:rPr lang="en-US" sz="2703">
                <a:solidFill>
                  <a:srgbClr val="F5E8C7"/>
                </a:solidFill>
                <a:latin typeface="Harmattan"/>
              </a:rPr>
              <a:t>SANJANA KUMAR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8346331" y="6984519"/>
            <a:ext cx="1595338" cy="1545483"/>
          </a:xfrm>
          <a:custGeom>
            <a:avLst/>
            <a:gdLst/>
            <a:ahLst/>
            <a:cxnLst/>
            <a:rect r="r" b="b" t="t" l="l"/>
            <a:pathLst>
              <a:path h="1545483" w="1595338">
                <a:moveTo>
                  <a:pt x="0" y="0"/>
                </a:moveTo>
                <a:lnTo>
                  <a:pt x="1595338" y="0"/>
                </a:lnTo>
                <a:lnTo>
                  <a:pt x="1595338" y="1545484"/>
                </a:lnTo>
                <a:lnTo>
                  <a:pt x="0" y="1545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8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44025" y="292174"/>
            <a:ext cx="13044390" cy="9702652"/>
          </a:xfrm>
          <a:custGeom>
            <a:avLst/>
            <a:gdLst/>
            <a:ahLst/>
            <a:cxnLst/>
            <a:rect r="r" b="b" t="t" l="l"/>
            <a:pathLst>
              <a:path h="9702652" w="13044390">
                <a:moveTo>
                  <a:pt x="0" y="0"/>
                </a:moveTo>
                <a:lnTo>
                  <a:pt x="13044390" y="0"/>
                </a:lnTo>
                <a:lnTo>
                  <a:pt x="13044390" y="9702652"/>
                </a:lnTo>
                <a:lnTo>
                  <a:pt x="0" y="97026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8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4096" y="266169"/>
            <a:ext cx="15619808" cy="9754663"/>
          </a:xfrm>
          <a:custGeom>
            <a:avLst/>
            <a:gdLst/>
            <a:ahLst/>
            <a:cxnLst/>
            <a:rect r="r" b="b" t="t" l="l"/>
            <a:pathLst>
              <a:path h="9754663" w="15619808">
                <a:moveTo>
                  <a:pt x="0" y="0"/>
                </a:moveTo>
                <a:lnTo>
                  <a:pt x="15619808" y="0"/>
                </a:lnTo>
                <a:lnTo>
                  <a:pt x="15619808" y="9754662"/>
                </a:lnTo>
                <a:lnTo>
                  <a:pt x="0" y="97546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8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47338" y="218318"/>
            <a:ext cx="15148260" cy="9573842"/>
          </a:xfrm>
          <a:custGeom>
            <a:avLst/>
            <a:gdLst/>
            <a:ahLst/>
            <a:cxnLst/>
            <a:rect r="r" b="b" t="t" l="l"/>
            <a:pathLst>
              <a:path h="9573842" w="15148260">
                <a:moveTo>
                  <a:pt x="0" y="0"/>
                </a:moveTo>
                <a:lnTo>
                  <a:pt x="15148260" y="0"/>
                </a:lnTo>
                <a:lnTo>
                  <a:pt x="15148260" y="9573841"/>
                </a:lnTo>
                <a:lnTo>
                  <a:pt x="0" y="9573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8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3051" y="256592"/>
            <a:ext cx="15021898" cy="9773816"/>
          </a:xfrm>
          <a:custGeom>
            <a:avLst/>
            <a:gdLst/>
            <a:ahLst/>
            <a:cxnLst/>
            <a:rect r="r" b="b" t="t" l="l"/>
            <a:pathLst>
              <a:path h="9773816" w="15021898">
                <a:moveTo>
                  <a:pt x="0" y="0"/>
                </a:moveTo>
                <a:lnTo>
                  <a:pt x="15021898" y="0"/>
                </a:lnTo>
                <a:lnTo>
                  <a:pt x="15021898" y="9773816"/>
                </a:lnTo>
                <a:lnTo>
                  <a:pt x="0" y="97738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8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27937" y="1559400"/>
            <a:ext cx="17724993" cy="72059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C70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3028"/>
            <a:ext cx="18288000" cy="1962132"/>
            <a:chOff x="0" y="0"/>
            <a:chExt cx="4816593" cy="5167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16775"/>
            </a:xfrm>
            <a:custGeom>
              <a:avLst/>
              <a:gdLst/>
              <a:ahLst/>
              <a:cxnLst/>
              <a:rect r="r" b="b" t="t" l="l"/>
              <a:pathLst>
                <a:path h="51677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6775"/>
                  </a:lnTo>
                  <a:lnTo>
                    <a:pt x="0" y="516775"/>
                  </a:lnTo>
                  <a:close/>
                </a:path>
              </a:pathLst>
            </a:custGeom>
            <a:solidFill>
              <a:srgbClr val="F5E8C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554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0" y="650845"/>
            <a:ext cx="17936899" cy="106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5"/>
              </a:lnSpc>
            </a:pPr>
            <a:r>
              <a:rPr lang="en-US" sz="7772">
                <a:solidFill>
                  <a:srgbClr val="AC7088"/>
                </a:solidFill>
                <a:latin typeface="Hatton Heavy"/>
              </a:rPr>
              <a:t>Machine Learning Model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920854" y="4755627"/>
            <a:ext cx="4446293" cy="1311656"/>
          </a:xfrm>
          <a:custGeom>
            <a:avLst/>
            <a:gdLst/>
            <a:ahLst/>
            <a:cxnLst/>
            <a:rect r="r" b="b" t="t" l="l"/>
            <a:pathLst>
              <a:path h="1311656" w="4446293">
                <a:moveTo>
                  <a:pt x="0" y="0"/>
                </a:moveTo>
                <a:lnTo>
                  <a:pt x="4446292" y="0"/>
                </a:lnTo>
                <a:lnTo>
                  <a:pt x="4446292" y="1311656"/>
                </a:lnTo>
                <a:lnTo>
                  <a:pt x="0" y="1311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190033" y="5141164"/>
            <a:ext cx="3907933" cy="483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AC7088"/>
                </a:solidFill>
                <a:latin typeface="Canva Sans Bold"/>
              </a:rPr>
              <a:t>Filtered the data again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745303" y="2585588"/>
            <a:ext cx="4446293" cy="1311656"/>
          </a:xfrm>
          <a:custGeom>
            <a:avLst/>
            <a:gdLst/>
            <a:ahLst/>
            <a:cxnLst/>
            <a:rect r="r" b="b" t="t" l="l"/>
            <a:pathLst>
              <a:path h="1311656" w="4446293">
                <a:moveTo>
                  <a:pt x="0" y="0"/>
                </a:moveTo>
                <a:lnTo>
                  <a:pt x="4446293" y="0"/>
                </a:lnTo>
                <a:lnTo>
                  <a:pt x="4446293" y="1311656"/>
                </a:lnTo>
                <a:lnTo>
                  <a:pt x="0" y="1311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678665" y="2971125"/>
            <a:ext cx="2930670" cy="483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AC7088"/>
                </a:solidFill>
                <a:latin typeface="Canva Sans Bold"/>
              </a:rPr>
              <a:t>Reduced dataset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25079" y="3119927"/>
            <a:ext cx="2856152" cy="60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6"/>
              </a:lnSpc>
            </a:pPr>
            <a:r>
              <a:rPr lang="en-US" sz="3519">
                <a:solidFill>
                  <a:srgbClr val="F5E8C7"/>
                </a:solidFill>
                <a:latin typeface="Canva Sans Bold"/>
              </a:rPr>
              <a:t>14.5K Images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88712" y="7328335"/>
            <a:ext cx="2616326" cy="60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6"/>
              </a:lnSpc>
            </a:pPr>
            <a:r>
              <a:rPr lang="en-US" sz="3519">
                <a:solidFill>
                  <a:srgbClr val="F5E8C7"/>
                </a:solidFill>
                <a:latin typeface="Canva Sans Bold"/>
              </a:rPr>
              <a:t>8.5K Images</a:t>
            </a:r>
          </a:p>
        </p:txBody>
      </p:sp>
      <p:sp>
        <p:nvSpPr>
          <p:cNvPr name="AutoShape 12" id="12"/>
          <p:cNvSpPr/>
          <p:nvPr/>
        </p:nvSpPr>
        <p:spPr>
          <a:xfrm>
            <a:off x="11811575" y="7682014"/>
            <a:ext cx="980882" cy="0"/>
          </a:xfrm>
          <a:prstGeom prst="line">
            <a:avLst/>
          </a:prstGeom>
          <a:ln cap="flat" w="38100">
            <a:solidFill>
              <a:srgbClr val="F5E8C7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3" id="13"/>
          <p:cNvSpPr/>
          <p:nvPr/>
        </p:nvSpPr>
        <p:spPr>
          <a:xfrm>
            <a:off x="5315251" y="3435506"/>
            <a:ext cx="980882" cy="0"/>
          </a:xfrm>
          <a:prstGeom prst="line">
            <a:avLst/>
          </a:prstGeom>
          <a:ln cap="flat" w="38100">
            <a:solidFill>
              <a:srgbClr val="F5E8C7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4" id="14"/>
          <p:cNvSpPr/>
          <p:nvPr/>
        </p:nvSpPr>
        <p:spPr>
          <a:xfrm>
            <a:off x="8987479" y="4078368"/>
            <a:ext cx="19050" cy="413609"/>
          </a:xfrm>
          <a:prstGeom prst="line">
            <a:avLst/>
          </a:prstGeom>
          <a:ln cap="flat" w="38100">
            <a:solidFill>
              <a:srgbClr val="F5E8C7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5" id="15"/>
          <p:cNvSpPr/>
          <p:nvPr/>
        </p:nvSpPr>
        <p:spPr>
          <a:xfrm>
            <a:off x="9025559" y="6325950"/>
            <a:ext cx="19050" cy="413609"/>
          </a:xfrm>
          <a:prstGeom prst="line">
            <a:avLst/>
          </a:prstGeom>
          <a:ln cap="flat" w="38100">
            <a:solidFill>
              <a:srgbClr val="F5E8C7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6920854" y="7007136"/>
            <a:ext cx="4446293" cy="1311656"/>
          </a:xfrm>
          <a:custGeom>
            <a:avLst/>
            <a:gdLst/>
            <a:ahLst/>
            <a:cxnLst/>
            <a:rect r="r" b="b" t="t" l="l"/>
            <a:pathLst>
              <a:path h="1311656" w="4446293">
                <a:moveTo>
                  <a:pt x="0" y="0"/>
                </a:moveTo>
                <a:lnTo>
                  <a:pt x="4446292" y="0"/>
                </a:lnTo>
                <a:lnTo>
                  <a:pt x="4446292" y="1311657"/>
                </a:lnTo>
                <a:lnTo>
                  <a:pt x="0" y="13116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842898" y="7143981"/>
            <a:ext cx="4602204" cy="980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AC7088"/>
                </a:solidFill>
                <a:latin typeface="Canva Sans Bold"/>
              </a:rPr>
              <a:t>Color occurances less than 600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357985" y="8518818"/>
            <a:ext cx="1798243" cy="483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3"/>
              </a:lnSpc>
            </a:pPr>
            <a:r>
              <a:rPr lang="en-US" sz="2802">
                <a:solidFill>
                  <a:srgbClr val="F5E8C7"/>
                </a:solidFill>
                <a:latin typeface="Canva Sans Bold"/>
              </a:rPr>
              <a:t>52 colours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C70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3028"/>
            <a:ext cx="18288000" cy="1962132"/>
            <a:chOff x="0" y="0"/>
            <a:chExt cx="4816593" cy="5167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16775"/>
            </a:xfrm>
            <a:custGeom>
              <a:avLst/>
              <a:gdLst/>
              <a:ahLst/>
              <a:cxnLst/>
              <a:rect r="r" b="b" t="t" l="l"/>
              <a:pathLst>
                <a:path h="51677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6775"/>
                  </a:lnTo>
                  <a:lnTo>
                    <a:pt x="0" y="516775"/>
                  </a:lnTo>
                  <a:close/>
                </a:path>
              </a:pathLst>
            </a:custGeom>
            <a:solidFill>
              <a:srgbClr val="F5E8C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554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05848" y="2441208"/>
            <a:ext cx="5387285" cy="7311316"/>
          </a:xfrm>
          <a:custGeom>
            <a:avLst/>
            <a:gdLst/>
            <a:ahLst/>
            <a:cxnLst/>
            <a:rect r="r" b="b" t="t" l="l"/>
            <a:pathLst>
              <a:path h="7311316" w="5387285">
                <a:moveTo>
                  <a:pt x="0" y="0"/>
                </a:moveTo>
                <a:lnTo>
                  <a:pt x="5387285" y="0"/>
                </a:lnTo>
                <a:lnTo>
                  <a:pt x="5387285" y="7311316"/>
                </a:lnTo>
                <a:lnTo>
                  <a:pt x="0" y="73113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12674" y="261304"/>
            <a:ext cx="14145206" cy="1600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9"/>
              </a:lnSpc>
            </a:pPr>
            <a:r>
              <a:rPr lang="en-US" sz="6276">
                <a:solidFill>
                  <a:srgbClr val="AC7088"/>
                </a:solidFill>
                <a:latin typeface="Hatton Heavy"/>
              </a:rPr>
              <a:t>Recommendation using Image Similarity Search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071568"/>
            <a:ext cx="9387933" cy="4817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83117" indent="-491559" lvl="1">
              <a:lnSpc>
                <a:spcPts val="6375"/>
              </a:lnSpc>
              <a:buFont typeface="Arial"/>
              <a:buChar char="•"/>
            </a:pPr>
            <a:r>
              <a:rPr lang="en-US" sz="4553">
                <a:solidFill>
                  <a:srgbClr val="F5E8C7"/>
                </a:solidFill>
                <a:latin typeface="Canva Sans Bold"/>
              </a:rPr>
              <a:t>Module: Tensorflow Keras for image pre-processing</a:t>
            </a:r>
          </a:p>
          <a:p>
            <a:pPr marL="983117" indent="-491559" lvl="1">
              <a:lnSpc>
                <a:spcPts val="6375"/>
              </a:lnSpc>
              <a:buFont typeface="Arial"/>
              <a:buChar char="•"/>
            </a:pPr>
            <a:r>
              <a:rPr lang="en-US" sz="4553">
                <a:solidFill>
                  <a:srgbClr val="F5E8C7"/>
                </a:solidFill>
                <a:latin typeface="Canva Sans Bold"/>
              </a:rPr>
              <a:t>Model : MobileNet for Feature extraction</a:t>
            </a:r>
          </a:p>
          <a:p>
            <a:pPr marL="983117" indent="-491559" lvl="1">
              <a:lnSpc>
                <a:spcPts val="6375"/>
              </a:lnSpc>
              <a:buFont typeface="Arial"/>
              <a:buChar char="•"/>
            </a:pPr>
            <a:r>
              <a:rPr lang="en-US" sz="4553">
                <a:solidFill>
                  <a:srgbClr val="F5E8C7"/>
                </a:solidFill>
                <a:latin typeface="Canva Sans Bold"/>
              </a:rPr>
              <a:t>Cosine similarity for Image similarity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C70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3028"/>
            <a:ext cx="18288000" cy="1962132"/>
            <a:chOff x="0" y="0"/>
            <a:chExt cx="4816593" cy="5167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16775"/>
            </a:xfrm>
            <a:custGeom>
              <a:avLst/>
              <a:gdLst/>
              <a:ahLst/>
              <a:cxnLst/>
              <a:rect r="r" b="b" t="t" l="l"/>
              <a:pathLst>
                <a:path h="51677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6775"/>
                  </a:lnTo>
                  <a:lnTo>
                    <a:pt x="0" y="516775"/>
                  </a:lnTo>
                  <a:close/>
                </a:path>
              </a:pathLst>
            </a:custGeom>
            <a:solidFill>
              <a:srgbClr val="F5E8C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554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555150" y="2688931"/>
            <a:ext cx="11177701" cy="558358"/>
          </a:xfrm>
          <a:custGeom>
            <a:avLst/>
            <a:gdLst/>
            <a:ahLst/>
            <a:cxnLst/>
            <a:rect r="r" b="b" t="t" l="l"/>
            <a:pathLst>
              <a:path h="558358" w="11177701">
                <a:moveTo>
                  <a:pt x="0" y="0"/>
                </a:moveTo>
                <a:lnTo>
                  <a:pt x="11177700" y="0"/>
                </a:lnTo>
                <a:lnTo>
                  <a:pt x="11177700" y="558358"/>
                </a:lnTo>
                <a:lnTo>
                  <a:pt x="0" y="558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71397" y="633513"/>
            <a:ext cx="14145206" cy="856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9"/>
              </a:lnSpc>
            </a:pPr>
            <a:r>
              <a:rPr lang="en-US" sz="6276">
                <a:solidFill>
                  <a:srgbClr val="AC7088"/>
                </a:solidFill>
                <a:latin typeface="Hatton Heavy"/>
              </a:rPr>
              <a:t>Feature extraction</a:t>
            </a:r>
          </a:p>
        </p:txBody>
      </p:sp>
      <p:sp>
        <p:nvSpPr>
          <p:cNvPr name="AutoShape 7" id="7"/>
          <p:cNvSpPr/>
          <p:nvPr/>
        </p:nvSpPr>
        <p:spPr>
          <a:xfrm>
            <a:off x="9163050" y="3528262"/>
            <a:ext cx="0" cy="712897"/>
          </a:xfrm>
          <a:prstGeom prst="line">
            <a:avLst/>
          </a:prstGeom>
          <a:ln cap="flat" w="38100">
            <a:solidFill>
              <a:srgbClr val="F5E8C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6920854" y="4487672"/>
            <a:ext cx="4446293" cy="1311656"/>
          </a:xfrm>
          <a:custGeom>
            <a:avLst/>
            <a:gdLst/>
            <a:ahLst/>
            <a:cxnLst/>
            <a:rect r="r" b="b" t="t" l="l"/>
            <a:pathLst>
              <a:path h="1311656" w="4446293">
                <a:moveTo>
                  <a:pt x="0" y="0"/>
                </a:moveTo>
                <a:lnTo>
                  <a:pt x="4446292" y="0"/>
                </a:lnTo>
                <a:lnTo>
                  <a:pt x="4446292" y="1311656"/>
                </a:lnTo>
                <a:lnTo>
                  <a:pt x="0" y="13116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321284" y="4645370"/>
            <a:ext cx="3683532" cy="948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7"/>
              </a:lnSpc>
            </a:pPr>
            <a:r>
              <a:rPr lang="en-US" sz="2777">
                <a:solidFill>
                  <a:srgbClr val="AC7088"/>
                </a:solidFill>
                <a:latin typeface="Canva Sans Bold"/>
              </a:rPr>
              <a:t>Loading and preprocessing</a:t>
            </a:r>
          </a:p>
        </p:txBody>
      </p:sp>
      <p:sp>
        <p:nvSpPr>
          <p:cNvPr name="AutoShape 10" id="10"/>
          <p:cNvSpPr/>
          <p:nvPr/>
        </p:nvSpPr>
        <p:spPr>
          <a:xfrm flipV="true">
            <a:off x="11725675" y="4544617"/>
            <a:ext cx="648197" cy="296755"/>
          </a:xfrm>
          <a:prstGeom prst="line">
            <a:avLst/>
          </a:prstGeom>
          <a:ln cap="flat" w="38100">
            <a:solidFill>
              <a:srgbClr val="F5E8C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1" id="11"/>
          <p:cNvSpPr txBox="true"/>
          <p:nvPr/>
        </p:nvSpPr>
        <p:spPr>
          <a:xfrm rot="0">
            <a:off x="12623100" y="4266455"/>
            <a:ext cx="4219501" cy="396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7"/>
              </a:lnSpc>
            </a:pPr>
            <a:r>
              <a:rPr lang="en-US" sz="2405">
                <a:solidFill>
                  <a:srgbClr val="F5E8C7"/>
                </a:solidFill>
                <a:latin typeface="Canva Sans Bold"/>
              </a:rPr>
              <a:t>Edges, corners, and textures</a:t>
            </a:r>
          </a:p>
        </p:txBody>
      </p:sp>
      <p:sp>
        <p:nvSpPr>
          <p:cNvPr name="AutoShape 12" id="12"/>
          <p:cNvSpPr/>
          <p:nvPr/>
        </p:nvSpPr>
        <p:spPr>
          <a:xfrm flipV="true">
            <a:off x="11701655" y="5126593"/>
            <a:ext cx="712095" cy="33815"/>
          </a:xfrm>
          <a:prstGeom prst="line">
            <a:avLst/>
          </a:prstGeom>
          <a:ln cap="flat" w="38100">
            <a:solidFill>
              <a:srgbClr val="F5E8C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3" id="13"/>
          <p:cNvSpPr txBox="true"/>
          <p:nvPr/>
        </p:nvSpPr>
        <p:spPr>
          <a:xfrm rot="0">
            <a:off x="12748029" y="4984116"/>
            <a:ext cx="4391620" cy="815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7"/>
              </a:lnSpc>
            </a:pPr>
            <a:r>
              <a:rPr lang="en-US" sz="2405">
                <a:solidFill>
                  <a:srgbClr val="F5E8C7"/>
                </a:solidFill>
                <a:latin typeface="Canva Sans Bold"/>
              </a:rPr>
              <a:t>Abstract patterns and shapes</a:t>
            </a:r>
          </a:p>
          <a:p>
            <a:pPr algn="ctr">
              <a:lnSpc>
                <a:spcPts val="3367"/>
              </a:lnSpc>
            </a:pPr>
          </a:p>
        </p:txBody>
      </p:sp>
      <p:sp>
        <p:nvSpPr>
          <p:cNvPr name="AutoShape 14" id="14"/>
          <p:cNvSpPr/>
          <p:nvPr/>
        </p:nvSpPr>
        <p:spPr>
          <a:xfrm>
            <a:off x="11733922" y="5484169"/>
            <a:ext cx="697408" cy="147800"/>
          </a:xfrm>
          <a:prstGeom prst="line">
            <a:avLst/>
          </a:prstGeom>
          <a:ln cap="flat" w="38100">
            <a:solidFill>
              <a:srgbClr val="F5E8C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5" id="15"/>
          <p:cNvSpPr txBox="true"/>
          <p:nvPr/>
        </p:nvSpPr>
        <p:spPr>
          <a:xfrm rot="0">
            <a:off x="12022379" y="5446069"/>
            <a:ext cx="6449020" cy="815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7"/>
              </a:lnSpc>
            </a:pPr>
            <a:r>
              <a:rPr lang="en-US" sz="2405">
                <a:solidFill>
                  <a:srgbClr val="F5E8C7"/>
                </a:solidFill>
                <a:latin typeface="Canva Sans Bold"/>
              </a:rPr>
              <a:t>Categories, object parts, or scene attributes</a:t>
            </a:r>
          </a:p>
        </p:txBody>
      </p:sp>
      <p:sp>
        <p:nvSpPr>
          <p:cNvPr name="AutoShape 16" id="16"/>
          <p:cNvSpPr/>
          <p:nvPr/>
        </p:nvSpPr>
        <p:spPr>
          <a:xfrm>
            <a:off x="11710582" y="6094253"/>
            <a:ext cx="629785" cy="334057"/>
          </a:xfrm>
          <a:prstGeom prst="line">
            <a:avLst/>
          </a:prstGeom>
          <a:ln cap="flat" w="38100">
            <a:solidFill>
              <a:srgbClr val="F5E8C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7" id="17"/>
          <p:cNvSpPr txBox="true"/>
          <p:nvPr/>
        </p:nvSpPr>
        <p:spPr>
          <a:xfrm rot="0">
            <a:off x="12623100" y="6390210"/>
            <a:ext cx="4280520" cy="780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5"/>
              </a:lnSpc>
              <a:spcBef>
                <a:spcPct val="0"/>
              </a:spcBef>
            </a:pPr>
            <a:r>
              <a:rPr lang="en-US" sz="2268">
                <a:solidFill>
                  <a:srgbClr val="F5E8C7"/>
                </a:solidFill>
                <a:latin typeface="Canva Sans Bold"/>
              </a:rPr>
              <a:t>spatial information across the </a:t>
            </a:r>
          </a:p>
          <a:p>
            <a:pPr algn="ctr">
              <a:lnSpc>
                <a:spcPts val="3175"/>
              </a:lnSpc>
              <a:spcBef>
                <a:spcPct val="0"/>
              </a:spcBef>
            </a:pPr>
            <a:r>
              <a:rPr lang="en-US" sz="2268">
                <a:solidFill>
                  <a:srgbClr val="F5E8C7"/>
                </a:solidFill>
                <a:latin typeface="Canva Sans Bold"/>
              </a:rPr>
              <a:t>entire image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7139944" y="6631677"/>
            <a:ext cx="4446293" cy="1311656"/>
          </a:xfrm>
          <a:custGeom>
            <a:avLst/>
            <a:gdLst/>
            <a:ahLst/>
            <a:cxnLst/>
            <a:rect r="r" b="b" t="t" l="l"/>
            <a:pathLst>
              <a:path h="1311656" w="4446293">
                <a:moveTo>
                  <a:pt x="0" y="0"/>
                </a:moveTo>
                <a:lnTo>
                  <a:pt x="4446293" y="0"/>
                </a:lnTo>
                <a:lnTo>
                  <a:pt x="4446293" y="1311657"/>
                </a:lnTo>
                <a:lnTo>
                  <a:pt x="0" y="13116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7521325" y="6789375"/>
            <a:ext cx="3683532" cy="948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7"/>
              </a:lnSpc>
            </a:pPr>
            <a:r>
              <a:rPr lang="en-US" sz="2777">
                <a:solidFill>
                  <a:srgbClr val="AC7088"/>
                </a:solidFill>
                <a:latin typeface="Canva Sans Bold"/>
              </a:rPr>
              <a:t>Extracted features loaded in a list</a:t>
            </a:r>
          </a:p>
        </p:txBody>
      </p:sp>
      <p:sp>
        <p:nvSpPr>
          <p:cNvPr name="AutoShape 20" id="20"/>
          <p:cNvSpPr/>
          <p:nvPr/>
        </p:nvSpPr>
        <p:spPr>
          <a:xfrm>
            <a:off x="9182100" y="5918780"/>
            <a:ext cx="0" cy="712897"/>
          </a:xfrm>
          <a:prstGeom prst="line">
            <a:avLst/>
          </a:prstGeom>
          <a:ln cap="flat" w="38100">
            <a:solidFill>
              <a:srgbClr val="F5E8C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1" id="21"/>
          <p:cNvSpPr txBox="true"/>
          <p:nvPr/>
        </p:nvSpPr>
        <p:spPr>
          <a:xfrm rot="0">
            <a:off x="1289651" y="7132697"/>
            <a:ext cx="4530998" cy="380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9"/>
              </a:lnSpc>
            </a:pPr>
            <a:r>
              <a:rPr lang="en-US" sz="2256">
                <a:solidFill>
                  <a:srgbClr val="F5E8C7"/>
                </a:solidFill>
                <a:latin typeface="Canva Sans Bold"/>
              </a:rPr>
              <a:t>With corresponding image paths</a:t>
            </a:r>
          </a:p>
        </p:txBody>
      </p:sp>
      <p:sp>
        <p:nvSpPr>
          <p:cNvPr name="AutoShape 22" id="22"/>
          <p:cNvSpPr/>
          <p:nvPr/>
        </p:nvSpPr>
        <p:spPr>
          <a:xfrm flipV="true">
            <a:off x="6207956" y="7361213"/>
            <a:ext cx="712897" cy="0"/>
          </a:xfrm>
          <a:prstGeom prst="line">
            <a:avLst/>
          </a:prstGeom>
          <a:ln cap="flat" w="38100">
            <a:solidFill>
              <a:srgbClr val="F5E8C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7255362" y="8602472"/>
            <a:ext cx="4446293" cy="1311656"/>
          </a:xfrm>
          <a:custGeom>
            <a:avLst/>
            <a:gdLst/>
            <a:ahLst/>
            <a:cxnLst/>
            <a:rect r="r" b="b" t="t" l="l"/>
            <a:pathLst>
              <a:path h="1311656" w="4446293">
                <a:moveTo>
                  <a:pt x="0" y="0"/>
                </a:moveTo>
                <a:lnTo>
                  <a:pt x="4446293" y="0"/>
                </a:lnTo>
                <a:lnTo>
                  <a:pt x="4446293" y="1311656"/>
                </a:lnTo>
                <a:lnTo>
                  <a:pt x="0" y="13116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7584047" y="8854149"/>
            <a:ext cx="3788925" cy="860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5"/>
              </a:lnSpc>
            </a:pPr>
            <a:r>
              <a:rPr lang="en-US" sz="1646">
                <a:solidFill>
                  <a:srgbClr val="AC7088"/>
                </a:solidFill>
                <a:latin typeface="Canva Sans Bold"/>
              </a:rPr>
              <a:t>Calculates cosine similarity between the query image and all other images.</a:t>
            </a:r>
          </a:p>
        </p:txBody>
      </p:sp>
      <p:sp>
        <p:nvSpPr>
          <p:cNvPr name="AutoShape 25" id="25"/>
          <p:cNvSpPr/>
          <p:nvPr/>
        </p:nvSpPr>
        <p:spPr>
          <a:xfrm>
            <a:off x="9442303" y="8229623"/>
            <a:ext cx="0" cy="376875"/>
          </a:xfrm>
          <a:prstGeom prst="line">
            <a:avLst/>
          </a:prstGeom>
          <a:ln cap="flat" w="38100">
            <a:solidFill>
              <a:srgbClr val="F5E8C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6" id="26"/>
          <p:cNvSpPr/>
          <p:nvPr/>
        </p:nvSpPr>
        <p:spPr>
          <a:xfrm flipV="true">
            <a:off x="12057302" y="9284381"/>
            <a:ext cx="712897" cy="0"/>
          </a:xfrm>
          <a:prstGeom prst="line">
            <a:avLst/>
          </a:prstGeom>
          <a:ln cap="flat" w="38100">
            <a:solidFill>
              <a:srgbClr val="F5E8C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13023743" y="8602472"/>
            <a:ext cx="4446293" cy="1311656"/>
          </a:xfrm>
          <a:custGeom>
            <a:avLst/>
            <a:gdLst/>
            <a:ahLst/>
            <a:cxnLst/>
            <a:rect r="r" b="b" t="t" l="l"/>
            <a:pathLst>
              <a:path h="1311656" w="4446293">
                <a:moveTo>
                  <a:pt x="0" y="0"/>
                </a:moveTo>
                <a:lnTo>
                  <a:pt x="4446293" y="0"/>
                </a:lnTo>
                <a:lnTo>
                  <a:pt x="4446293" y="1311656"/>
                </a:lnTo>
                <a:lnTo>
                  <a:pt x="0" y="13116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2987764" y="9063859"/>
            <a:ext cx="4518252" cy="341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1963">
                <a:solidFill>
                  <a:srgbClr val="AC7088"/>
                </a:solidFill>
                <a:latin typeface="Canva Sans Bold"/>
              </a:rPr>
              <a:t>5 similar images output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8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7537" y="6061388"/>
            <a:ext cx="15495922" cy="4024745"/>
          </a:xfrm>
          <a:custGeom>
            <a:avLst/>
            <a:gdLst/>
            <a:ahLst/>
            <a:cxnLst/>
            <a:rect r="r" b="b" t="t" l="l"/>
            <a:pathLst>
              <a:path h="4024745" w="15495922">
                <a:moveTo>
                  <a:pt x="0" y="0"/>
                </a:moveTo>
                <a:lnTo>
                  <a:pt x="15495922" y="0"/>
                </a:lnTo>
                <a:lnTo>
                  <a:pt x="15495922" y="4024745"/>
                </a:lnTo>
                <a:lnTo>
                  <a:pt x="0" y="40247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16388" y="1697766"/>
            <a:ext cx="2287465" cy="3049954"/>
          </a:xfrm>
          <a:custGeom>
            <a:avLst/>
            <a:gdLst/>
            <a:ahLst/>
            <a:cxnLst/>
            <a:rect r="r" b="b" t="t" l="l"/>
            <a:pathLst>
              <a:path h="3049954" w="2287465">
                <a:moveTo>
                  <a:pt x="0" y="0"/>
                </a:moveTo>
                <a:lnTo>
                  <a:pt x="2287465" y="0"/>
                </a:lnTo>
                <a:lnTo>
                  <a:pt x="2287465" y="3049953"/>
                </a:lnTo>
                <a:lnTo>
                  <a:pt x="0" y="30499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42895" y="526854"/>
            <a:ext cx="14145206" cy="856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9"/>
              </a:lnSpc>
            </a:pPr>
            <a:r>
              <a:rPr lang="en-US" sz="6276">
                <a:solidFill>
                  <a:srgbClr val="AC7088"/>
                </a:solidFill>
                <a:latin typeface="Hatton Heavy"/>
              </a:rPr>
              <a:t>Results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932606" y="2354760"/>
            <a:ext cx="4305713" cy="988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61"/>
              </a:lnSpc>
            </a:pPr>
            <a:r>
              <a:rPr lang="en-US" sz="5829">
                <a:solidFill>
                  <a:srgbClr val="AC7088"/>
                </a:solidFill>
                <a:latin typeface="Canva Sans Bold"/>
              </a:rPr>
              <a:t>Input image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613754" y="4957269"/>
            <a:ext cx="6803488" cy="988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61"/>
              </a:lnSpc>
            </a:pPr>
            <a:r>
              <a:rPr lang="en-US" sz="5829">
                <a:solidFill>
                  <a:srgbClr val="AC7088"/>
                </a:solidFill>
                <a:latin typeface="Canva Sans Bold"/>
              </a:rPr>
              <a:t>Recommendations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8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8682" y="5272494"/>
            <a:ext cx="16690636" cy="4289451"/>
          </a:xfrm>
          <a:custGeom>
            <a:avLst/>
            <a:gdLst/>
            <a:ahLst/>
            <a:cxnLst/>
            <a:rect r="r" b="b" t="t" l="l"/>
            <a:pathLst>
              <a:path h="4289451" w="16690636">
                <a:moveTo>
                  <a:pt x="0" y="0"/>
                </a:moveTo>
                <a:lnTo>
                  <a:pt x="16690636" y="0"/>
                </a:lnTo>
                <a:lnTo>
                  <a:pt x="16690636" y="4289451"/>
                </a:lnTo>
                <a:lnTo>
                  <a:pt x="0" y="42894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18951" y="398919"/>
            <a:ext cx="2444193" cy="4436655"/>
          </a:xfrm>
          <a:custGeom>
            <a:avLst/>
            <a:gdLst/>
            <a:ahLst/>
            <a:cxnLst/>
            <a:rect r="r" b="b" t="t" l="l"/>
            <a:pathLst>
              <a:path h="4436655" w="2444193">
                <a:moveTo>
                  <a:pt x="0" y="0"/>
                </a:moveTo>
                <a:lnTo>
                  <a:pt x="2444193" y="0"/>
                </a:lnTo>
                <a:lnTo>
                  <a:pt x="2444193" y="4436655"/>
                </a:lnTo>
                <a:lnTo>
                  <a:pt x="0" y="4436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32606" y="2070443"/>
            <a:ext cx="4305713" cy="988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61"/>
              </a:lnSpc>
            </a:pPr>
            <a:r>
              <a:rPr lang="en-US" sz="5829">
                <a:solidFill>
                  <a:srgbClr val="AC7088"/>
                </a:solidFill>
                <a:latin typeface="Canva Sans Bold"/>
              </a:rPr>
              <a:t>Input image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8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37740" y="4851280"/>
            <a:ext cx="353584" cy="306529"/>
            <a:chOff x="0" y="0"/>
            <a:chExt cx="93757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37572" cy="812800"/>
            </a:xfrm>
            <a:custGeom>
              <a:avLst/>
              <a:gdLst/>
              <a:ahLst/>
              <a:cxnLst/>
              <a:rect r="r" b="b" t="t" l="l"/>
              <a:pathLst>
                <a:path h="812800" w="937572">
                  <a:moveTo>
                    <a:pt x="468786" y="0"/>
                  </a:moveTo>
                  <a:cubicBezTo>
                    <a:pt x="209883" y="0"/>
                    <a:pt x="0" y="181951"/>
                    <a:pt x="0" y="406400"/>
                  </a:cubicBezTo>
                  <a:cubicBezTo>
                    <a:pt x="0" y="630849"/>
                    <a:pt x="209883" y="812800"/>
                    <a:pt x="468786" y="812800"/>
                  </a:cubicBezTo>
                  <a:cubicBezTo>
                    <a:pt x="727689" y="812800"/>
                    <a:pt x="937572" y="630849"/>
                    <a:pt x="937572" y="406400"/>
                  </a:cubicBezTo>
                  <a:cubicBezTo>
                    <a:pt x="937572" y="181951"/>
                    <a:pt x="727689" y="0"/>
                    <a:pt x="468786" y="0"/>
                  </a:cubicBezTo>
                  <a:close/>
                </a:path>
              </a:pathLst>
            </a:custGeom>
            <a:solidFill>
              <a:srgbClr val="AC708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7897" y="76200"/>
              <a:ext cx="761777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56008" y="4883055"/>
            <a:ext cx="306529" cy="30652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708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537740" y="5568075"/>
            <a:ext cx="353584" cy="306529"/>
            <a:chOff x="0" y="0"/>
            <a:chExt cx="937572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37572" cy="812800"/>
            </a:xfrm>
            <a:custGeom>
              <a:avLst/>
              <a:gdLst/>
              <a:ahLst/>
              <a:cxnLst/>
              <a:rect r="r" b="b" t="t" l="l"/>
              <a:pathLst>
                <a:path h="812800" w="937572">
                  <a:moveTo>
                    <a:pt x="468786" y="0"/>
                  </a:moveTo>
                  <a:cubicBezTo>
                    <a:pt x="209883" y="0"/>
                    <a:pt x="0" y="181951"/>
                    <a:pt x="0" y="406400"/>
                  </a:cubicBezTo>
                  <a:cubicBezTo>
                    <a:pt x="0" y="630849"/>
                    <a:pt x="209883" y="812800"/>
                    <a:pt x="468786" y="812800"/>
                  </a:cubicBezTo>
                  <a:cubicBezTo>
                    <a:pt x="727689" y="812800"/>
                    <a:pt x="937572" y="630849"/>
                    <a:pt x="937572" y="406400"/>
                  </a:cubicBezTo>
                  <a:cubicBezTo>
                    <a:pt x="937572" y="181951"/>
                    <a:pt x="727689" y="0"/>
                    <a:pt x="468786" y="0"/>
                  </a:cubicBezTo>
                  <a:close/>
                </a:path>
              </a:pathLst>
            </a:custGeom>
            <a:solidFill>
              <a:srgbClr val="AC708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87897" y="76200"/>
              <a:ext cx="761777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56008" y="5599850"/>
            <a:ext cx="306529" cy="30652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708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537740" y="6284871"/>
            <a:ext cx="353584" cy="306529"/>
            <a:chOff x="0" y="0"/>
            <a:chExt cx="937572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37572" cy="812800"/>
            </a:xfrm>
            <a:custGeom>
              <a:avLst/>
              <a:gdLst/>
              <a:ahLst/>
              <a:cxnLst/>
              <a:rect r="r" b="b" t="t" l="l"/>
              <a:pathLst>
                <a:path h="812800" w="937572">
                  <a:moveTo>
                    <a:pt x="468786" y="0"/>
                  </a:moveTo>
                  <a:cubicBezTo>
                    <a:pt x="209883" y="0"/>
                    <a:pt x="0" y="181951"/>
                    <a:pt x="0" y="406400"/>
                  </a:cubicBezTo>
                  <a:cubicBezTo>
                    <a:pt x="0" y="630849"/>
                    <a:pt x="209883" y="812800"/>
                    <a:pt x="468786" y="812800"/>
                  </a:cubicBezTo>
                  <a:cubicBezTo>
                    <a:pt x="727689" y="812800"/>
                    <a:pt x="937572" y="630849"/>
                    <a:pt x="937572" y="406400"/>
                  </a:cubicBezTo>
                  <a:cubicBezTo>
                    <a:pt x="937572" y="181951"/>
                    <a:pt x="727689" y="0"/>
                    <a:pt x="468786" y="0"/>
                  </a:cubicBezTo>
                  <a:close/>
                </a:path>
              </a:pathLst>
            </a:custGeom>
            <a:solidFill>
              <a:srgbClr val="AC708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87897" y="76200"/>
              <a:ext cx="761777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56008" y="6316646"/>
            <a:ext cx="306529" cy="30652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7088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537740" y="7001666"/>
            <a:ext cx="353584" cy="306529"/>
            <a:chOff x="0" y="0"/>
            <a:chExt cx="937572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37572" cy="812800"/>
            </a:xfrm>
            <a:custGeom>
              <a:avLst/>
              <a:gdLst/>
              <a:ahLst/>
              <a:cxnLst/>
              <a:rect r="r" b="b" t="t" l="l"/>
              <a:pathLst>
                <a:path h="812800" w="937572">
                  <a:moveTo>
                    <a:pt x="468786" y="0"/>
                  </a:moveTo>
                  <a:cubicBezTo>
                    <a:pt x="209883" y="0"/>
                    <a:pt x="0" y="181951"/>
                    <a:pt x="0" y="406400"/>
                  </a:cubicBezTo>
                  <a:cubicBezTo>
                    <a:pt x="0" y="630849"/>
                    <a:pt x="209883" y="812800"/>
                    <a:pt x="468786" y="812800"/>
                  </a:cubicBezTo>
                  <a:cubicBezTo>
                    <a:pt x="727689" y="812800"/>
                    <a:pt x="937572" y="630849"/>
                    <a:pt x="937572" y="406400"/>
                  </a:cubicBezTo>
                  <a:cubicBezTo>
                    <a:pt x="937572" y="181951"/>
                    <a:pt x="727689" y="0"/>
                    <a:pt x="468786" y="0"/>
                  </a:cubicBezTo>
                  <a:close/>
                </a:path>
              </a:pathLst>
            </a:custGeom>
            <a:solidFill>
              <a:srgbClr val="AC7088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87897" y="76200"/>
              <a:ext cx="761777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256008" y="7033441"/>
            <a:ext cx="306529" cy="306529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7088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4548529" y="7082890"/>
            <a:ext cx="306529" cy="306529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7088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4548529" y="4932504"/>
            <a:ext cx="306529" cy="306529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7088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4548529" y="5649299"/>
            <a:ext cx="306529" cy="306529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7088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4548529" y="6366094"/>
            <a:ext cx="306529" cy="306529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7088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Freeform 38" id="38"/>
          <p:cNvSpPr/>
          <p:nvPr/>
        </p:nvSpPr>
        <p:spPr>
          <a:xfrm flipH="false" flipV="false" rot="-5400000">
            <a:off x="-10148736" y="8076754"/>
            <a:ext cx="24288218" cy="5659155"/>
          </a:xfrm>
          <a:custGeom>
            <a:avLst/>
            <a:gdLst/>
            <a:ahLst/>
            <a:cxnLst/>
            <a:rect r="r" b="b" t="t" l="l"/>
            <a:pathLst>
              <a:path h="5659155" w="24288218">
                <a:moveTo>
                  <a:pt x="0" y="0"/>
                </a:moveTo>
                <a:lnTo>
                  <a:pt x="24288219" y="0"/>
                </a:lnTo>
                <a:lnTo>
                  <a:pt x="24288219" y="5659155"/>
                </a:lnTo>
                <a:lnTo>
                  <a:pt x="0" y="5659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107736" y="2854501"/>
            <a:ext cx="5311375" cy="5311375"/>
          </a:xfrm>
          <a:custGeom>
            <a:avLst/>
            <a:gdLst/>
            <a:ahLst/>
            <a:cxnLst/>
            <a:rect r="r" b="b" t="t" l="l"/>
            <a:pathLst>
              <a:path h="5311375" w="5311375">
                <a:moveTo>
                  <a:pt x="0" y="0"/>
                </a:moveTo>
                <a:lnTo>
                  <a:pt x="5311375" y="0"/>
                </a:lnTo>
                <a:lnTo>
                  <a:pt x="5311375" y="5311376"/>
                </a:lnTo>
                <a:lnTo>
                  <a:pt x="0" y="53113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6695336" y="3501685"/>
            <a:ext cx="9283512" cy="772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35"/>
              </a:lnSpc>
            </a:pPr>
            <a:r>
              <a:rPr lang="en-US" sz="5675">
                <a:solidFill>
                  <a:srgbClr val="000000"/>
                </a:solidFill>
                <a:latin typeface="Hatton Heavy"/>
              </a:rPr>
              <a:t>Table of Content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838763" y="4618816"/>
            <a:ext cx="2566896" cy="654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71"/>
              </a:lnSpc>
            </a:pPr>
            <a:r>
              <a:rPr lang="en-US" sz="3171">
                <a:solidFill>
                  <a:srgbClr val="000000"/>
                </a:solidFill>
                <a:latin typeface="Harmattan"/>
              </a:rPr>
              <a:t>Features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170592" y="4620856"/>
            <a:ext cx="2931049" cy="354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71"/>
              </a:lnSpc>
            </a:pPr>
            <a:r>
              <a:rPr lang="en-US" sz="3171">
                <a:solidFill>
                  <a:srgbClr val="000000"/>
                </a:solidFill>
                <a:latin typeface="Harmattan"/>
              </a:rPr>
              <a:t>Introduction</a:t>
            </a:r>
          </a:p>
          <a:p>
            <a:pPr>
              <a:lnSpc>
                <a:spcPts val="5771"/>
              </a:lnSpc>
            </a:pPr>
            <a:r>
              <a:rPr lang="en-US" sz="3171">
                <a:solidFill>
                  <a:srgbClr val="000000"/>
                </a:solidFill>
                <a:latin typeface="Harmattan"/>
              </a:rPr>
              <a:t>Problem Statement Metadata</a:t>
            </a:r>
          </a:p>
          <a:p>
            <a:pPr>
              <a:lnSpc>
                <a:spcPts val="5771"/>
              </a:lnSpc>
            </a:pPr>
            <a:r>
              <a:rPr lang="en-US" sz="3171">
                <a:solidFill>
                  <a:srgbClr val="000000"/>
                </a:solidFill>
                <a:latin typeface="Harmattan"/>
              </a:rPr>
              <a:t>Data Preprocessing</a:t>
            </a:r>
          </a:p>
          <a:p>
            <a:pPr>
              <a:lnSpc>
                <a:spcPts val="5771"/>
              </a:lnSpc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15175484" y="4702080"/>
            <a:ext cx="2622738" cy="4267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71"/>
              </a:lnSpc>
            </a:pPr>
            <a:r>
              <a:rPr lang="en-US" sz="3171">
                <a:solidFill>
                  <a:srgbClr val="000000"/>
                </a:solidFill>
                <a:latin typeface="Harmattan"/>
              </a:rPr>
              <a:t>Feature extraction</a:t>
            </a:r>
          </a:p>
          <a:p>
            <a:pPr>
              <a:lnSpc>
                <a:spcPts val="5771"/>
              </a:lnSpc>
            </a:pPr>
            <a:r>
              <a:rPr lang="en-US" sz="3171">
                <a:solidFill>
                  <a:srgbClr val="000000"/>
                </a:solidFill>
                <a:latin typeface="Harmattan"/>
              </a:rPr>
              <a:t>Results</a:t>
            </a:r>
          </a:p>
          <a:p>
            <a:pPr>
              <a:lnSpc>
                <a:spcPts val="5771"/>
              </a:lnSpc>
            </a:pPr>
            <a:r>
              <a:rPr lang="en-US" sz="3171">
                <a:solidFill>
                  <a:srgbClr val="000000"/>
                </a:solidFill>
                <a:latin typeface="Harmattan"/>
              </a:rPr>
              <a:t>Text Classification</a:t>
            </a:r>
          </a:p>
          <a:p>
            <a:pPr>
              <a:lnSpc>
                <a:spcPts val="5771"/>
              </a:lnSpc>
            </a:pPr>
            <a:r>
              <a:rPr lang="en-US" sz="3171">
                <a:solidFill>
                  <a:srgbClr val="000000"/>
                </a:solidFill>
                <a:latin typeface="Harmattan"/>
              </a:rPr>
              <a:t>Results</a:t>
            </a:r>
          </a:p>
          <a:p>
            <a:pPr>
              <a:lnSpc>
                <a:spcPts val="5771"/>
              </a:lnSpc>
            </a:pPr>
            <a:r>
              <a:rPr lang="en-US" sz="3171">
                <a:solidFill>
                  <a:srgbClr val="000000"/>
                </a:solidFill>
                <a:latin typeface="Harmattan"/>
              </a:rPr>
              <a:t>Future Work</a:t>
            </a:r>
          </a:p>
          <a:p>
            <a:pPr>
              <a:lnSpc>
                <a:spcPts val="5771"/>
              </a:lnSpc>
            </a:pPr>
            <a:r>
              <a:rPr lang="en-US" sz="3171">
                <a:solidFill>
                  <a:srgbClr val="000000"/>
                </a:solidFill>
                <a:latin typeface="Harmattan"/>
              </a:rPr>
              <a:t>Literature review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838763" y="5303836"/>
            <a:ext cx="2566896" cy="654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71"/>
              </a:lnSpc>
            </a:pPr>
            <a:r>
              <a:rPr lang="en-US" sz="3171">
                <a:solidFill>
                  <a:srgbClr val="000000"/>
                </a:solidFill>
                <a:latin typeface="Harmattan"/>
              </a:rPr>
              <a:t>EDA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838763" y="6066350"/>
            <a:ext cx="3557366" cy="654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71"/>
              </a:lnSpc>
            </a:pPr>
            <a:r>
              <a:rPr lang="en-US" sz="3171">
                <a:solidFill>
                  <a:srgbClr val="000000"/>
                </a:solidFill>
                <a:latin typeface="Harmattan"/>
              </a:rPr>
              <a:t>Machine Learning Model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838763" y="6816552"/>
            <a:ext cx="3557366" cy="1376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71"/>
              </a:lnSpc>
            </a:pPr>
            <a:r>
              <a:rPr lang="en-US" sz="3171">
                <a:solidFill>
                  <a:srgbClr val="000000"/>
                </a:solidFill>
                <a:latin typeface="Harmattan"/>
              </a:rPr>
              <a:t>Recommendation Using Image Similarity Search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14548529" y="7859347"/>
            <a:ext cx="306529" cy="306529"/>
            <a:chOff x="0" y="0"/>
            <a:chExt cx="812800" cy="8128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7088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14548529" y="8663318"/>
            <a:ext cx="306529" cy="306529"/>
            <a:chOff x="0" y="0"/>
            <a:chExt cx="812800" cy="8128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7088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8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2181" y="5330515"/>
            <a:ext cx="16763639" cy="4336650"/>
          </a:xfrm>
          <a:custGeom>
            <a:avLst/>
            <a:gdLst/>
            <a:ahLst/>
            <a:cxnLst/>
            <a:rect r="r" b="b" t="t" l="l"/>
            <a:pathLst>
              <a:path h="4336650" w="16763639">
                <a:moveTo>
                  <a:pt x="0" y="0"/>
                </a:moveTo>
                <a:lnTo>
                  <a:pt x="16763638" y="0"/>
                </a:lnTo>
                <a:lnTo>
                  <a:pt x="16763638" y="4336650"/>
                </a:lnTo>
                <a:lnTo>
                  <a:pt x="0" y="43366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09345" y="432499"/>
            <a:ext cx="2422781" cy="4579140"/>
          </a:xfrm>
          <a:custGeom>
            <a:avLst/>
            <a:gdLst/>
            <a:ahLst/>
            <a:cxnLst/>
            <a:rect r="r" b="b" t="t" l="l"/>
            <a:pathLst>
              <a:path h="4579140" w="2422781">
                <a:moveTo>
                  <a:pt x="0" y="0"/>
                </a:moveTo>
                <a:lnTo>
                  <a:pt x="2422782" y="0"/>
                </a:lnTo>
                <a:lnTo>
                  <a:pt x="2422782" y="4579141"/>
                </a:lnTo>
                <a:lnTo>
                  <a:pt x="0" y="45791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32606" y="2044005"/>
            <a:ext cx="4305713" cy="988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61"/>
              </a:lnSpc>
            </a:pPr>
            <a:r>
              <a:rPr lang="en-US" sz="5829">
                <a:solidFill>
                  <a:srgbClr val="AC7088"/>
                </a:solidFill>
                <a:latin typeface="Canva Sans Bold"/>
              </a:rPr>
              <a:t>Input image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8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5605" y="5414241"/>
            <a:ext cx="17036790" cy="4411054"/>
          </a:xfrm>
          <a:custGeom>
            <a:avLst/>
            <a:gdLst/>
            <a:ahLst/>
            <a:cxnLst/>
            <a:rect r="r" b="b" t="t" l="l"/>
            <a:pathLst>
              <a:path h="4411054" w="17036790">
                <a:moveTo>
                  <a:pt x="0" y="0"/>
                </a:moveTo>
                <a:lnTo>
                  <a:pt x="17036790" y="0"/>
                </a:lnTo>
                <a:lnTo>
                  <a:pt x="17036790" y="4411054"/>
                </a:lnTo>
                <a:lnTo>
                  <a:pt x="0" y="44110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67967" y="377584"/>
            <a:ext cx="1505248" cy="4625063"/>
          </a:xfrm>
          <a:custGeom>
            <a:avLst/>
            <a:gdLst/>
            <a:ahLst/>
            <a:cxnLst/>
            <a:rect r="r" b="b" t="t" l="l"/>
            <a:pathLst>
              <a:path h="4625063" w="1505248">
                <a:moveTo>
                  <a:pt x="0" y="0"/>
                </a:moveTo>
                <a:lnTo>
                  <a:pt x="1505248" y="0"/>
                </a:lnTo>
                <a:lnTo>
                  <a:pt x="1505248" y="4625063"/>
                </a:lnTo>
                <a:lnTo>
                  <a:pt x="0" y="46250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036191" y="2026741"/>
            <a:ext cx="4305713" cy="988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61"/>
              </a:lnSpc>
            </a:pPr>
            <a:r>
              <a:rPr lang="en-US" sz="5829">
                <a:solidFill>
                  <a:srgbClr val="AC7088"/>
                </a:solidFill>
                <a:latin typeface="Canva Sans Bold"/>
              </a:rPr>
              <a:t>Input image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C70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3028"/>
            <a:ext cx="18288000" cy="1962132"/>
            <a:chOff x="0" y="0"/>
            <a:chExt cx="4816593" cy="5167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16775"/>
            </a:xfrm>
            <a:custGeom>
              <a:avLst/>
              <a:gdLst/>
              <a:ahLst/>
              <a:cxnLst/>
              <a:rect r="r" b="b" t="t" l="l"/>
              <a:pathLst>
                <a:path h="51677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6775"/>
                  </a:lnTo>
                  <a:lnTo>
                    <a:pt x="0" y="516775"/>
                  </a:lnTo>
                  <a:close/>
                </a:path>
              </a:pathLst>
            </a:custGeom>
            <a:solidFill>
              <a:srgbClr val="F5E8C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554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5264669"/>
            <a:ext cx="6238483" cy="3993631"/>
          </a:xfrm>
          <a:custGeom>
            <a:avLst/>
            <a:gdLst/>
            <a:ahLst/>
            <a:cxnLst/>
            <a:rect r="r" b="b" t="t" l="l"/>
            <a:pathLst>
              <a:path h="3993631" w="6238483">
                <a:moveTo>
                  <a:pt x="0" y="0"/>
                </a:moveTo>
                <a:lnTo>
                  <a:pt x="6238483" y="0"/>
                </a:lnTo>
                <a:lnTo>
                  <a:pt x="6238483" y="3993631"/>
                </a:lnTo>
                <a:lnTo>
                  <a:pt x="0" y="39936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1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652110" y="5695220"/>
            <a:ext cx="9911358" cy="152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F5E8C7"/>
                </a:solidFill>
                <a:latin typeface="Canva Sans Bold"/>
              </a:rPr>
              <a:t>TF(t,d) =  </a:t>
            </a:r>
            <a:r>
              <a:rPr lang="en-US" sz="2900">
                <a:solidFill>
                  <a:srgbClr val="F5E8C7"/>
                </a:solidFill>
                <a:latin typeface="Canva Sans Bold"/>
              </a:rPr>
              <a:t>Total number of terms in document d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F5E8C7"/>
                </a:solidFill>
                <a:latin typeface="Canva Sans Bold"/>
              </a:rPr>
              <a:t>                 </a:t>
            </a:r>
            <a:r>
              <a:rPr lang="en-US" sz="2900">
                <a:solidFill>
                  <a:srgbClr val="F5E8C7"/>
                </a:solidFill>
                <a:latin typeface="Canva Sans Bold"/>
              </a:rPr>
              <a:t>Number of times term t appears in document d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F5E8C7"/>
                </a:solidFill>
                <a:latin typeface="Canva Sans Bold"/>
              </a:rPr>
              <a:t>​</a:t>
            </a:r>
          </a:p>
        </p:txBody>
      </p:sp>
      <p:sp>
        <p:nvSpPr>
          <p:cNvPr name="AutoShape 7" id="7"/>
          <p:cNvSpPr/>
          <p:nvPr/>
        </p:nvSpPr>
        <p:spPr>
          <a:xfrm>
            <a:off x="9341384" y="6267111"/>
            <a:ext cx="6492240" cy="0"/>
          </a:xfrm>
          <a:prstGeom prst="line">
            <a:avLst/>
          </a:prstGeom>
          <a:ln cap="flat" w="38100">
            <a:solidFill>
              <a:srgbClr val="F5E8C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0307768" y="7629334"/>
            <a:ext cx="6492240" cy="0"/>
          </a:xfrm>
          <a:prstGeom prst="line">
            <a:avLst/>
          </a:prstGeom>
          <a:ln cap="flat" w="38100">
            <a:solidFill>
              <a:srgbClr val="F5E8C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054962" y="6841384"/>
            <a:ext cx="363480" cy="1537801"/>
          </a:xfrm>
          <a:custGeom>
            <a:avLst/>
            <a:gdLst/>
            <a:ahLst/>
            <a:cxnLst/>
            <a:rect r="r" b="b" t="t" l="l"/>
            <a:pathLst>
              <a:path h="1537801" w="363480">
                <a:moveTo>
                  <a:pt x="0" y="0"/>
                </a:moveTo>
                <a:lnTo>
                  <a:pt x="363480" y="0"/>
                </a:lnTo>
                <a:lnTo>
                  <a:pt x="363480" y="1537801"/>
                </a:lnTo>
                <a:lnTo>
                  <a:pt x="0" y="15378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212674" y="261304"/>
            <a:ext cx="14145206" cy="1600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9"/>
              </a:lnSpc>
            </a:pPr>
            <a:r>
              <a:rPr lang="en-US" sz="6276">
                <a:solidFill>
                  <a:srgbClr val="AC7088"/>
                </a:solidFill>
                <a:latin typeface="Hatton Heavy"/>
              </a:rPr>
              <a:t>Recommendation using Text classification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252414"/>
            <a:ext cx="17610053" cy="2198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4027" indent="-452014" lvl="1">
              <a:lnSpc>
                <a:spcPts val="5862"/>
              </a:lnSpc>
              <a:buFont typeface="Arial"/>
              <a:buChar char="•"/>
            </a:pPr>
            <a:r>
              <a:rPr lang="en-US" sz="4187">
                <a:solidFill>
                  <a:srgbClr val="F5E8C7"/>
                </a:solidFill>
                <a:latin typeface="Canva Sans Bold"/>
              </a:rPr>
              <a:t>Module: Ensemble from sklearn</a:t>
            </a:r>
          </a:p>
          <a:p>
            <a:pPr marL="904027" indent="-452014" lvl="1">
              <a:lnSpc>
                <a:spcPts val="5862"/>
              </a:lnSpc>
              <a:buFont typeface="Arial"/>
              <a:buChar char="•"/>
            </a:pPr>
            <a:r>
              <a:rPr lang="en-US" sz="4187">
                <a:solidFill>
                  <a:srgbClr val="F5E8C7"/>
                </a:solidFill>
                <a:latin typeface="Canva Sans Bold"/>
              </a:rPr>
              <a:t>Model : RandomForestClassifier</a:t>
            </a:r>
          </a:p>
          <a:p>
            <a:pPr marL="904027" indent="-452014" lvl="1">
              <a:lnSpc>
                <a:spcPts val="5862"/>
              </a:lnSpc>
              <a:buFont typeface="Arial"/>
              <a:buChar char="•"/>
            </a:pPr>
            <a:r>
              <a:rPr lang="en-US" sz="4187">
                <a:solidFill>
                  <a:srgbClr val="F5E8C7"/>
                </a:solidFill>
                <a:latin typeface="Canva Sans Bold"/>
              </a:rPr>
              <a:t>TFID Vectorization technique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32055" y="7213860"/>
            <a:ext cx="8551468" cy="39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3"/>
              </a:lnSpc>
              <a:spcBef>
                <a:spcPct val="0"/>
              </a:spcBef>
            </a:pPr>
            <a:r>
              <a:rPr lang="en-US" sz="2295">
                <a:solidFill>
                  <a:srgbClr val="F5E8C7"/>
                </a:solidFill>
                <a:latin typeface="Canva Sans Bold"/>
              </a:rPr>
              <a:t>IDF(t,D)=log Total number of documents in the corpus ∣D∣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07768" y="7713963"/>
            <a:ext cx="6220252" cy="406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8"/>
              </a:lnSpc>
              <a:spcBef>
                <a:spcPct val="0"/>
              </a:spcBef>
            </a:pPr>
            <a:r>
              <a:rPr lang="en-US" sz="2363">
                <a:solidFill>
                  <a:srgbClr val="F5E8C7"/>
                </a:solidFill>
                <a:latin typeface="Canva Sans Bold"/>
              </a:rPr>
              <a:t>1+</a:t>
            </a:r>
            <a:r>
              <a:rPr lang="en-US" sz="2363">
                <a:solidFill>
                  <a:srgbClr val="F5E8C7"/>
                </a:solidFill>
                <a:latin typeface="Canva Sans Bold"/>
              </a:rPr>
              <a:t>Number of documents containing term t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-10800000">
            <a:off x="16618268" y="6860434"/>
            <a:ext cx="363480" cy="1537801"/>
          </a:xfrm>
          <a:custGeom>
            <a:avLst/>
            <a:gdLst/>
            <a:ahLst/>
            <a:cxnLst/>
            <a:rect r="r" b="b" t="t" l="l"/>
            <a:pathLst>
              <a:path h="1537801" w="363480">
                <a:moveTo>
                  <a:pt x="0" y="0"/>
                </a:moveTo>
                <a:lnTo>
                  <a:pt x="363480" y="0"/>
                </a:lnTo>
                <a:lnTo>
                  <a:pt x="363480" y="1537801"/>
                </a:lnTo>
                <a:lnTo>
                  <a:pt x="0" y="15378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800213" y="8874485"/>
            <a:ext cx="5316587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F5E8C7"/>
                </a:solidFill>
                <a:latin typeface="Canva Sans Bold"/>
                <a:ea typeface="Canva Sans Bold"/>
              </a:rPr>
              <a:t>TF-IDF(t,d,D)=TF(t,d)×IDF(t,D)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C70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3028"/>
            <a:ext cx="18288000" cy="1962132"/>
            <a:chOff x="0" y="0"/>
            <a:chExt cx="4816593" cy="5167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16775"/>
            </a:xfrm>
            <a:custGeom>
              <a:avLst/>
              <a:gdLst/>
              <a:ahLst/>
              <a:cxnLst/>
              <a:rect r="r" b="b" t="t" l="l"/>
              <a:pathLst>
                <a:path h="51677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6775"/>
                  </a:lnTo>
                  <a:lnTo>
                    <a:pt x="0" y="516775"/>
                  </a:lnTo>
                  <a:close/>
                </a:path>
              </a:pathLst>
            </a:custGeom>
            <a:solidFill>
              <a:srgbClr val="F5E8C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554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790719" y="2393232"/>
            <a:ext cx="11218578" cy="637749"/>
          </a:xfrm>
          <a:custGeom>
            <a:avLst/>
            <a:gdLst/>
            <a:ahLst/>
            <a:cxnLst/>
            <a:rect r="r" b="b" t="t" l="l"/>
            <a:pathLst>
              <a:path h="637749" w="11218578">
                <a:moveTo>
                  <a:pt x="0" y="0"/>
                </a:moveTo>
                <a:lnTo>
                  <a:pt x="11218577" y="0"/>
                </a:lnTo>
                <a:lnTo>
                  <a:pt x="11218577" y="637748"/>
                </a:lnTo>
                <a:lnTo>
                  <a:pt x="0" y="6377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12674" y="648119"/>
            <a:ext cx="14145206" cy="856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9"/>
              </a:lnSpc>
            </a:pPr>
            <a:r>
              <a:rPr lang="en-US" sz="6276">
                <a:solidFill>
                  <a:srgbClr val="AC7088"/>
                </a:solidFill>
                <a:latin typeface="Hatton Heavy"/>
              </a:rPr>
              <a:t>Working</a:t>
            </a:r>
          </a:p>
        </p:txBody>
      </p:sp>
      <p:sp>
        <p:nvSpPr>
          <p:cNvPr name="AutoShape 7" id="7"/>
          <p:cNvSpPr/>
          <p:nvPr/>
        </p:nvSpPr>
        <p:spPr>
          <a:xfrm>
            <a:off x="8547478" y="3528262"/>
            <a:ext cx="0" cy="497989"/>
          </a:xfrm>
          <a:prstGeom prst="line">
            <a:avLst/>
          </a:prstGeom>
          <a:ln cap="flat" w="28575">
            <a:solidFill>
              <a:srgbClr val="F5E8C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7121069" y="4066115"/>
            <a:ext cx="2852818" cy="841581"/>
          </a:xfrm>
          <a:custGeom>
            <a:avLst/>
            <a:gdLst/>
            <a:ahLst/>
            <a:cxnLst/>
            <a:rect r="r" b="b" t="t" l="l"/>
            <a:pathLst>
              <a:path h="841581" w="2852818">
                <a:moveTo>
                  <a:pt x="0" y="0"/>
                </a:moveTo>
                <a:lnTo>
                  <a:pt x="2852818" y="0"/>
                </a:lnTo>
                <a:lnTo>
                  <a:pt x="2852818" y="841582"/>
                </a:lnTo>
                <a:lnTo>
                  <a:pt x="0" y="8415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260927" y="4294251"/>
            <a:ext cx="2573101" cy="337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1939">
                <a:solidFill>
                  <a:srgbClr val="AC7088"/>
                </a:solidFill>
                <a:latin typeface="Canva Sans Bold"/>
              </a:rPr>
              <a:t>Text preprocessing</a:t>
            </a:r>
          </a:p>
        </p:txBody>
      </p:sp>
      <p:sp>
        <p:nvSpPr>
          <p:cNvPr name="AutoShape 10" id="10"/>
          <p:cNvSpPr/>
          <p:nvPr/>
        </p:nvSpPr>
        <p:spPr>
          <a:xfrm>
            <a:off x="8632858" y="4947619"/>
            <a:ext cx="0" cy="497989"/>
          </a:xfrm>
          <a:prstGeom prst="line">
            <a:avLst/>
          </a:prstGeom>
          <a:ln cap="flat" w="28575">
            <a:solidFill>
              <a:srgbClr val="F5E8C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7206449" y="5485472"/>
            <a:ext cx="2852818" cy="841581"/>
          </a:xfrm>
          <a:custGeom>
            <a:avLst/>
            <a:gdLst/>
            <a:ahLst/>
            <a:cxnLst/>
            <a:rect r="r" b="b" t="t" l="l"/>
            <a:pathLst>
              <a:path h="841581" w="2852818">
                <a:moveTo>
                  <a:pt x="0" y="0"/>
                </a:moveTo>
                <a:lnTo>
                  <a:pt x="2852819" y="0"/>
                </a:lnTo>
                <a:lnTo>
                  <a:pt x="2852819" y="841581"/>
                </a:lnTo>
                <a:lnTo>
                  <a:pt x="0" y="8415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346308" y="5543941"/>
            <a:ext cx="2573101" cy="677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1939">
                <a:solidFill>
                  <a:srgbClr val="AC7088"/>
                </a:solidFill>
                <a:latin typeface="Canva Sans Bold"/>
              </a:rPr>
              <a:t>Building Combined Text Column</a:t>
            </a:r>
          </a:p>
        </p:txBody>
      </p:sp>
      <p:sp>
        <p:nvSpPr>
          <p:cNvPr name="AutoShape 13" id="13"/>
          <p:cNvSpPr/>
          <p:nvPr/>
        </p:nvSpPr>
        <p:spPr>
          <a:xfrm>
            <a:off x="8687337" y="6473433"/>
            <a:ext cx="0" cy="497989"/>
          </a:xfrm>
          <a:prstGeom prst="line">
            <a:avLst/>
          </a:prstGeom>
          <a:ln cap="flat" w="28575">
            <a:solidFill>
              <a:srgbClr val="F5E8C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7260927" y="7011286"/>
            <a:ext cx="2852818" cy="841581"/>
          </a:xfrm>
          <a:custGeom>
            <a:avLst/>
            <a:gdLst/>
            <a:ahLst/>
            <a:cxnLst/>
            <a:rect r="r" b="b" t="t" l="l"/>
            <a:pathLst>
              <a:path h="841581" w="2852818">
                <a:moveTo>
                  <a:pt x="0" y="0"/>
                </a:moveTo>
                <a:lnTo>
                  <a:pt x="2852819" y="0"/>
                </a:lnTo>
                <a:lnTo>
                  <a:pt x="2852819" y="841581"/>
                </a:lnTo>
                <a:lnTo>
                  <a:pt x="0" y="8415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400786" y="7069755"/>
            <a:ext cx="2573101" cy="677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1939">
                <a:solidFill>
                  <a:srgbClr val="AC7088"/>
                </a:solidFill>
                <a:latin typeface="Canva Sans Bold"/>
              </a:rPr>
              <a:t>Feature Extraction using TFIDF</a:t>
            </a:r>
          </a:p>
        </p:txBody>
      </p:sp>
      <p:sp>
        <p:nvSpPr>
          <p:cNvPr name="AutoShape 16" id="16"/>
          <p:cNvSpPr/>
          <p:nvPr/>
        </p:nvSpPr>
        <p:spPr>
          <a:xfrm>
            <a:off x="8687337" y="8110042"/>
            <a:ext cx="0" cy="497989"/>
          </a:xfrm>
          <a:prstGeom prst="line">
            <a:avLst/>
          </a:prstGeom>
          <a:ln cap="flat" w="28575">
            <a:solidFill>
              <a:srgbClr val="F5E8C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7260927" y="8647895"/>
            <a:ext cx="2852818" cy="841581"/>
          </a:xfrm>
          <a:custGeom>
            <a:avLst/>
            <a:gdLst/>
            <a:ahLst/>
            <a:cxnLst/>
            <a:rect r="r" b="b" t="t" l="l"/>
            <a:pathLst>
              <a:path h="841581" w="2852818">
                <a:moveTo>
                  <a:pt x="0" y="0"/>
                </a:moveTo>
                <a:lnTo>
                  <a:pt x="2852819" y="0"/>
                </a:lnTo>
                <a:lnTo>
                  <a:pt x="2852819" y="841582"/>
                </a:lnTo>
                <a:lnTo>
                  <a:pt x="0" y="8415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7400786" y="8706364"/>
            <a:ext cx="2573101" cy="677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1939">
                <a:solidFill>
                  <a:srgbClr val="AC7088"/>
                </a:solidFill>
                <a:latin typeface="Canva Sans Bold"/>
              </a:rPr>
              <a:t>Target variable: Color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1207859" y="8608031"/>
            <a:ext cx="2852818" cy="841581"/>
          </a:xfrm>
          <a:custGeom>
            <a:avLst/>
            <a:gdLst/>
            <a:ahLst/>
            <a:cxnLst/>
            <a:rect r="r" b="b" t="t" l="l"/>
            <a:pathLst>
              <a:path h="841581" w="2852818">
                <a:moveTo>
                  <a:pt x="0" y="0"/>
                </a:moveTo>
                <a:lnTo>
                  <a:pt x="2852818" y="0"/>
                </a:lnTo>
                <a:lnTo>
                  <a:pt x="2852818" y="841581"/>
                </a:lnTo>
                <a:lnTo>
                  <a:pt x="0" y="8415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1347718" y="8836167"/>
            <a:ext cx="2573101" cy="337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1939">
                <a:solidFill>
                  <a:srgbClr val="AC7088"/>
                </a:solidFill>
                <a:latin typeface="Canva Sans Bold"/>
              </a:rPr>
              <a:t>Model</a:t>
            </a:r>
          </a:p>
        </p:txBody>
      </p:sp>
      <p:sp>
        <p:nvSpPr>
          <p:cNvPr name="AutoShape 21" id="21"/>
          <p:cNvSpPr/>
          <p:nvPr/>
        </p:nvSpPr>
        <p:spPr>
          <a:xfrm>
            <a:off x="10354176" y="9014534"/>
            <a:ext cx="497989" cy="0"/>
          </a:xfrm>
          <a:prstGeom prst="line">
            <a:avLst/>
          </a:prstGeom>
          <a:ln cap="flat" w="28575">
            <a:solidFill>
              <a:srgbClr val="F5E8C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>
            <a:off x="14301108" y="9000246"/>
            <a:ext cx="497989" cy="0"/>
          </a:xfrm>
          <a:prstGeom prst="line">
            <a:avLst/>
          </a:prstGeom>
          <a:ln cap="flat" w="28575">
            <a:solidFill>
              <a:srgbClr val="F5E8C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15037222" y="8608031"/>
            <a:ext cx="2852818" cy="841581"/>
          </a:xfrm>
          <a:custGeom>
            <a:avLst/>
            <a:gdLst/>
            <a:ahLst/>
            <a:cxnLst/>
            <a:rect r="r" b="b" t="t" l="l"/>
            <a:pathLst>
              <a:path h="841581" w="2852818">
                <a:moveTo>
                  <a:pt x="0" y="0"/>
                </a:moveTo>
                <a:lnTo>
                  <a:pt x="2852818" y="0"/>
                </a:lnTo>
                <a:lnTo>
                  <a:pt x="2852818" y="841581"/>
                </a:lnTo>
                <a:lnTo>
                  <a:pt x="0" y="8415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5180097" y="8876031"/>
            <a:ext cx="2573101" cy="337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1939">
                <a:solidFill>
                  <a:srgbClr val="AC7088"/>
                </a:solidFill>
                <a:latin typeface="Canva Sans Bold"/>
              </a:rPr>
              <a:t>Output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8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606047"/>
            <a:ext cx="6521962" cy="2980073"/>
          </a:xfrm>
          <a:custGeom>
            <a:avLst/>
            <a:gdLst/>
            <a:ahLst/>
            <a:cxnLst/>
            <a:rect r="r" b="b" t="t" l="l"/>
            <a:pathLst>
              <a:path h="2980073" w="6521962">
                <a:moveTo>
                  <a:pt x="0" y="0"/>
                </a:moveTo>
                <a:lnTo>
                  <a:pt x="6521962" y="0"/>
                </a:lnTo>
                <a:lnTo>
                  <a:pt x="6521962" y="2980073"/>
                </a:lnTo>
                <a:lnTo>
                  <a:pt x="0" y="298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20999" y="2680243"/>
            <a:ext cx="7100741" cy="3334602"/>
          </a:xfrm>
          <a:custGeom>
            <a:avLst/>
            <a:gdLst/>
            <a:ahLst/>
            <a:cxnLst/>
            <a:rect r="r" b="b" t="t" l="l"/>
            <a:pathLst>
              <a:path h="3334602" w="7100741">
                <a:moveTo>
                  <a:pt x="0" y="0"/>
                </a:moveTo>
                <a:lnTo>
                  <a:pt x="7100741" y="0"/>
                </a:lnTo>
                <a:lnTo>
                  <a:pt x="7100741" y="3334602"/>
                </a:lnTo>
                <a:lnTo>
                  <a:pt x="0" y="33346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5259088"/>
            <a:ext cx="7472770" cy="3158058"/>
          </a:xfrm>
          <a:custGeom>
            <a:avLst/>
            <a:gdLst/>
            <a:ahLst/>
            <a:cxnLst/>
            <a:rect r="r" b="b" t="t" l="l"/>
            <a:pathLst>
              <a:path h="3158058" w="7472770">
                <a:moveTo>
                  <a:pt x="0" y="0"/>
                </a:moveTo>
                <a:lnTo>
                  <a:pt x="7472770" y="0"/>
                </a:lnTo>
                <a:lnTo>
                  <a:pt x="7472770" y="3158057"/>
                </a:lnTo>
                <a:lnTo>
                  <a:pt x="0" y="31580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44885" y="6612273"/>
            <a:ext cx="7345689" cy="3446824"/>
          </a:xfrm>
          <a:custGeom>
            <a:avLst/>
            <a:gdLst/>
            <a:ahLst/>
            <a:cxnLst/>
            <a:rect r="r" b="b" t="t" l="l"/>
            <a:pathLst>
              <a:path h="3446824" w="7345689">
                <a:moveTo>
                  <a:pt x="0" y="0"/>
                </a:moveTo>
                <a:lnTo>
                  <a:pt x="7345690" y="0"/>
                </a:lnTo>
                <a:lnTo>
                  <a:pt x="7345690" y="3446823"/>
                </a:lnTo>
                <a:lnTo>
                  <a:pt x="0" y="34468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12674" y="261304"/>
            <a:ext cx="14145206" cy="856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9"/>
              </a:lnSpc>
            </a:pPr>
            <a:r>
              <a:rPr lang="en-US" sz="6276">
                <a:solidFill>
                  <a:srgbClr val="AC7088"/>
                </a:solidFill>
                <a:latin typeface="Hatton Heavy"/>
              </a:rPr>
              <a:t>Results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8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6781" y="1911082"/>
            <a:ext cx="9665897" cy="2948542"/>
          </a:xfrm>
          <a:custGeom>
            <a:avLst/>
            <a:gdLst/>
            <a:ahLst/>
            <a:cxnLst/>
            <a:rect r="r" b="b" t="t" l="l"/>
            <a:pathLst>
              <a:path h="2948542" w="9665897">
                <a:moveTo>
                  <a:pt x="0" y="0"/>
                </a:moveTo>
                <a:lnTo>
                  <a:pt x="9665897" y="0"/>
                </a:lnTo>
                <a:lnTo>
                  <a:pt x="9665897" y="2948542"/>
                </a:lnTo>
                <a:lnTo>
                  <a:pt x="0" y="2948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09717" y="5652990"/>
            <a:ext cx="11813709" cy="3605310"/>
          </a:xfrm>
          <a:custGeom>
            <a:avLst/>
            <a:gdLst/>
            <a:ahLst/>
            <a:cxnLst/>
            <a:rect r="r" b="b" t="t" l="l"/>
            <a:pathLst>
              <a:path h="3605310" w="11813709">
                <a:moveTo>
                  <a:pt x="0" y="0"/>
                </a:moveTo>
                <a:lnTo>
                  <a:pt x="11813709" y="0"/>
                </a:lnTo>
                <a:lnTo>
                  <a:pt x="11813709" y="3605310"/>
                </a:lnTo>
                <a:lnTo>
                  <a:pt x="0" y="36053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12674" y="261304"/>
            <a:ext cx="14145206" cy="856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9"/>
              </a:lnSpc>
            </a:pPr>
            <a:r>
              <a:rPr lang="en-US" sz="6276">
                <a:solidFill>
                  <a:srgbClr val="AC7088"/>
                </a:solidFill>
                <a:latin typeface="Hatton Heavy"/>
              </a:rPr>
              <a:t>Results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bg>
      <p:bgPr>
        <a:solidFill>
          <a:srgbClr val="AC70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3028"/>
            <a:ext cx="18288000" cy="1962132"/>
            <a:chOff x="0" y="0"/>
            <a:chExt cx="4816593" cy="5167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16775"/>
            </a:xfrm>
            <a:custGeom>
              <a:avLst/>
              <a:gdLst/>
              <a:ahLst/>
              <a:cxnLst/>
              <a:rect r="r" b="b" t="t" l="l"/>
              <a:pathLst>
                <a:path h="51677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6775"/>
                  </a:lnTo>
                  <a:lnTo>
                    <a:pt x="0" y="516775"/>
                  </a:lnTo>
                  <a:close/>
                </a:path>
              </a:pathLst>
            </a:custGeom>
            <a:solidFill>
              <a:srgbClr val="F5E8C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554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212674" y="648119"/>
            <a:ext cx="14145206" cy="856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9"/>
              </a:lnSpc>
            </a:pPr>
            <a:r>
              <a:rPr lang="en-US" sz="6276">
                <a:solidFill>
                  <a:srgbClr val="AC7088"/>
                </a:solidFill>
                <a:latin typeface="Hatton Heavy"/>
              </a:rPr>
              <a:t>Confusion Matrix-Heatmap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>
      <p:bgPr>
        <a:solidFill>
          <a:srgbClr val="AC70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3028"/>
            <a:ext cx="18288000" cy="1962132"/>
            <a:chOff x="0" y="0"/>
            <a:chExt cx="4816593" cy="5167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16775"/>
            </a:xfrm>
            <a:custGeom>
              <a:avLst/>
              <a:gdLst/>
              <a:ahLst/>
              <a:cxnLst/>
              <a:rect r="r" b="b" t="t" l="l"/>
              <a:pathLst>
                <a:path h="51677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6775"/>
                  </a:lnTo>
                  <a:lnTo>
                    <a:pt x="0" y="516775"/>
                  </a:lnTo>
                  <a:close/>
                </a:path>
              </a:pathLst>
            </a:custGeom>
            <a:solidFill>
              <a:srgbClr val="F5E8C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554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876300" y="3848976"/>
            <a:ext cx="1401773" cy="1026905"/>
            <a:chOff x="0" y="0"/>
            <a:chExt cx="369191" cy="2704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9191" cy="270461"/>
            </a:xfrm>
            <a:custGeom>
              <a:avLst/>
              <a:gdLst/>
              <a:ahLst/>
              <a:cxnLst/>
              <a:rect r="r" b="b" t="t" l="l"/>
              <a:pathLst>
                <a:path h="270461" w="369191">
                  <a:moveTo>
                    <a:pt x="0" y="0"/>
                  </a:moveTo>
                  <a:lnTo>
                    <a:pt x="369191" y="0"/>
                  </a:lnTo>
                  <a:lnTo>
                    <a:pt x="369191" y="270461"/>
                  </a:lnTo>
                  <a:lnTo>
                    <a:pt x="0" y="270461"/>
                  </a:lnTo>
                  <a:close/>
                </a:path>
              </a:pathLst>
            </a:custGeom>
            <a:solidFill>
              <a:srgbClr val="F5E8C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69191" cy="3180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5"/>
                </a:lnSpc>
              </a:pPr>
              <a:r>
                <a:rPr lang="en-US" sz="1939">
                  <a:solidFill>
                    <a:srgbClr val="000000"/>
                  </a:solidFill>
                  <a:latin typeface="Canva Sans Bold"/>
                </a:rPr>
                <a:t>-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212674" y="648119"/>
            <a:ext cx="14145206" cy="856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9"/>
              </a:lnSpc>
            </a:pPr>
            <a:r>
              <a:rPr lang="en-US" sz="6276">
                <a:solidFill>
                  <a:srgbClr val="AC7088"/>
                </a:solidFill>
                <a:latin typeface="Hatton Heavy"/>
              </a:rPr>
              <a:t>Classification report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16624" y="3192374"/>
            <a:ext cx="1721125" cy="478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5"/>
              </a:lnSpc>
            </a:pPr>
            <a:r>
              <a:rPr lang="en-US" sz="2832">
                <a:solidFill>
                  <a:srgbClr val="F5E8C7"/>
                </a:solidFill>
                <a:latin typeface="Canva Sans Bold"/>
              </a:rPr>
              <a:t>Precision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54321" y="3192374"/>
            <a:ext cx="1077400" cy="478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5"/>
              </a:lnSpc>
            </a:pPr>
            <a:r>
              <a:rPr lang="en-US" sz="2832">
                <a:solidFill>
                  <a:srgbClr val="F5E8C7"/>
                </a:solidFill>
                <a:latin typeface="Canva Sans Bold"/>
              </a:rPr>
              <a:t>Recall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48062" y="3192374"/>
            <a:ext cx="1543706" cy="478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5"/>
              </a:lnSpc>
            </a:pPr>
            <a:r>
              <a:rPr lang="en-US" sz="2832">
                <a:solidFill>
                  <a:srgbClr val="F5E8C7"/>
                </a:solidFill>
                <a:latin typeface="Canva Sans Bold"/>
              </a:rPr>
              <a:t>F1-Score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09616" y="3192374"/>
            <a:ext cx="1436412" cy="478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5"/>
              </a:lnSpc>
            </a:pPr>
            <a:r>
              <a:rPr lang="en-US" sz="2832">
                <a:solidFill>
                  <a:srgbClr val="F5E8C7"/>
                </a:solidFill>
                <a:latin typeface="Canva Sans Bold"/>
              </a:rPr>
              <a:t>Support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8792134" y="3848976"/>
            <a:ext cx="1401773" cy="1026905"/>
            <a:chOff x="0" y="0"/>
            <a:chExt cx="369191" cy="27046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69191" cy="270461"/>
            </a:xfrm>
            <a:custGeom>
              <a:avLst/>
              <a:gdLst/>
              <a:ahLst/>
              <a:cxnLst/>
              <a:rect r="r" b="b" t="t" l="l"/>
              <a:pathLst>
                <a:path h="270461" w="369191">
                  <a:moveTo>
                    <a:pt x="0" y="0"/>
                  </a:moveTo>
                  <a:lnTo>
                    <a:pt x="369191" y="0"/>
                  </a:lnTo>
                  <a:lnTo>
                    <a:pt x="369191" y="270461"/>
                  </a:lnTo>
                  <a:lnTo>
                    <a:pt x="0" y="270461"/>
                  </a:lnTo>
                  <a:close/>
                </a:path>
              </a:pathLst>
            </a:custGeom>
            <a:solidFill>
              <a:srgbClr val="F5E8C7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369191" cy="3180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5"/>
                </a:lnSpc>
              </a:pPr>
              <a:r>
                <a:rPr lang="en-US" sz="1939">
                  <a:solidFill>
                    <a:srgbClr val="000000"/>
                  </a:solidFill>
                  <a:latin typeface="Canva Sans Bold"/>
                </a:rPr>
                <a:t>-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589995" y="3848976"/>
            <a:ext cx="1401773" cy="1026905"/>
            <a:chOff x="0" y="0"/>
            <a:chExt cx="369191" cy="27046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9191" cy="270461"/>
            </a:xfrm>
            <a:custGeom>
              <a:avLst/>
              <a:gdLst/>
              <a:ahLst/>
              <a:cxnLst/>
              <a:rect r="r" b="b" t="t" l="l"/>
              <a:pathLst>
                <a:path h="270461" w="369191">
                  <a:moveTo>
                    <a:pt x="0" y="0"/>
                  </a:moveTo>
                  <a:lnTo>
                    <a:pt x="369191" y="0"/>
                  </a:lnTo>
                  <a:lnTo>
                    <a:pt x="369191" y="270461"/>
                  </a:lnTo>
                  <a:lnTo>
                    <a:pt x="0" y="270461"/>
                  </a:lnTo>
                  <a:close/>
                </a:path>
              </a:pathLst>
            </a:custGeom>
            <a:solidFill>
              <a:srgbClr val="F5E8C7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369191" cy="3180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5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506118" y="3848976"/>
            <a:ext cx="1401773" cy="1026905"/>
            <a:chOff x="0" y="0"/>
            <a:chExt cx="369191" cy="27046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69191" cy="270461"/>
            </a:xfrm>
            <a:custGeom>
              <a:avLst/>
              <a:gdLst/>
              <a:ahLst/>
              <a:cxnLst/>
              <a:rect r="r" b="b" t="t" l="l"/>
              <a:pathLst>
                <a:path h="270461" w="369191">
                  <a:moveTo>
                    <a:pt x="0" y="0"/>
                  </a:moveTo>
                  <a:lnTo>
                    <a:pt x="369191" y="0"/>
                  </a:lnTo>
                  <a:lnTo>
                    <a:pt x="369191" y="270461"/>
                  </a:lnTo>
                  <a:lnTo>
                    <a:pt x="0" y="270461"/>
                  </a:lnTo>
                  <a:close/>
                </a:path>
              </a:pathLst>
            </a:custGeom>
            <a:solidFill>
              <a:srgbClr val="F5E8C7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369191" cy="3180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5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4796835" y="4099140"/>
            <a:ext cx="1637705" cy="478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5"/>
              </a:lnSpc>
            </a:pPr>
            <a:r>
              <a:rPr lang="en-US" sz="2832">
                <a:solidFill>
                  <a:srgbClr val="F5E8C7"/>
                </a:solidFill>
                <a:latin typeface="Canva Sans Bold"/>
              </a:rPr>
              <a:t>Accuracy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669862" y="5448156"/>
            <a:ext cx="1891652" cy="478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5"/>
              </a:lnSpc>
            </a:pPr>
            <a:r>
              <a:rPr lang="en-US" sz="2832">
                <a:solidFill>
                  <a:srgbClr val="F5E8C7"/>
                </a:solidFill>
                <a:latin typeface="Canva Sans Bold"/>
              </a:rPr>
              <a:t>Macro_avg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567559" y="6793883"/>
            <a:ext cx="3149065" cy="478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5"/>
              </a:lnSpc>
            </a:pPr>
            <a:r>
              <a:rPr lang="en-US" sz="2832">
                <a:solidFill>
                  <a:srgbClr val="F5E8C7"/>
                </a:solidFill>
                <a:latin typeface="Canva Sans Bold"/>
              </a:rPr>
              <a:t>Weighted average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6876300" y="5300949"/>
            <a:ext cx="1401773" cy="1026905"/>
            <a:chOff x="0" y="0"/>
            <a:chExt cx="369191" cy="27046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69191" cy="270461"/>
            </a:xfrm>
            <a:custGeom>
              <a:avLst/>
              <a:gdLst/>
              <a:ahLst/>
              <a:cxnLst/>
              <a:rect r="r" b="b" t="t" l="l"/>
              <a:pathLst>
                <a:path h="270461" w="369191">
                  <a:moveTo>
                    <a:pt x="0" y="0"/>
                  </a:moveTo>
                  <a:lnTo>
                    <a:pt x="369191" y="0"/>
                  </a:lnTo>
                  <a:lnTo>
                    <a:pt x="369191" y="270461"/>
                  </a:lnTo>
                  <a:lnTo>
                    <a:pt x="0" y="270461"/>
                  </a:lnTo>
                  <a:close/>
                </a:path>
              </a:pathLst>
            </a:custGeom>
            <a:solidFill>
              <a:srgbClr val="F5E8C7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369191" cy="3180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5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6876300" y="6759383"/>
            <a:ext cx="1401773" cy="1026905"/>
            <a:chOff x="0" y="0"/>
            <a:chExt cx="369191" cy="27046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69191" cy="270461"/>
            </a:xfrm>
            <a:custGeom>
              <a:avLst/>
              <a:gdLst/>
              <a:ahLst/>
              <a:cxnLst/>
              <a:rect r="r" b="b" t="t" l="l"/>
              <a:pathLst>
                <a:path h="270461" w="369191">
                  <a:moveTo>
                    <a:pt x="0" y="0"/>
                  </a:moveTo>
                  <a:lnTo>
                    <a:pt x="369191" y="0"/>
                  </a:lnTo>
                  <a:lnTo>
                    <a:pt x="369191" y="270461"/>
                  </a:lnTo>
                  <a:lnTo>
                    <a:pt x="0" y="270461"/>
                  </a:lnTo>
                  <a:close/>
                </a:path>
              </a:pathLst>
            </a:custGeom>
            <a:solidFill>
              <a:srgbClr val="F5E8C7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369191" cy="3180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5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8792134" y="5300949"/>
            <a:ext cx="1401773" cy="1026905"/>
            <a:chOff x="0" y="0"/>
            <a:chExt cx="369191" cy="270461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69191" cy="270461"/>
            </a:xfrm>
            <a:custGeom>
              <a:avLst/>
              <a:gdLst/>
              <a:ahLst/>
              <a:cxnLst/>
              <a:rect r="r" b="b" t="t" l="l"/>
              <a:pathLst>
                <a:path h="270461" w="369191">
                  <a:moveTo>
                    <a:pt x="0" y="0"/>
                  </a:moveTo>
                  <a:lnTo>
                    <a:pt x="369191" y="0"/>
                  </a:lnTo>
                  <a:lnTo>
                    <a:pt x="369191" y="270461"/>
                  </a:lnTo>
                  <a:lnTo>
                    <a:pt x="0" y="270461"/>
                  </a:lnTo>
                  <a:close/>
                </a:path>
              </a:pathLst>
            </a:custGeom>
            <a:solidFill>
              <a:srgbClr val="F5E8C7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369191" cy="3180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5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8792134" y="6756480"/>
            <a:ext cx="1401773" cy="1026905"/>
            <a:chOff x="0" y="0"/>
            <a:chExt cx="369191" cy="270461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369191" cy="270461"/>
            </a:xfrm>
            <a:custGeom>
              <a:avLst/>
              <a:gdLst/>
              <a:ahLst/>
              <a:cxnLst/>
              <a:rect r="r" b="b" t="t" l="l"/>
              <a:pathLst>
                <a:path h="270461" w="369191">
                  <a:moveTo>
                    <a:pt x="0" y="0"/>
                  </a:moveTo>
                  <a:lnTo>
                    <a:pt x="369191" y="0"/>
                  </a:lnTo>
                  <a:lnTo>
                    <a:pt x="369191" y="270461"/>
                  </a:lnTo>
                  <a:lnTo>
                    <a:pt x="0" y="270461"/>
                  </a:lnTo>
                  <a:close/>
                </a:path>
              </a:pathLst>
            </a:custGeom>
            <a:solidFill>
              <a:srgbClr val="F5E8C7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369191" cy="3180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5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0589995" y="5300949"/>
            <a:ext cx="1401773" cy="1026905"/>
            <a:chOff x="0" y="0"/>
            <a:chExt cx="369191" cy="270461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369191" cy="270461"/>
            </a:xfrm>
            <a:custGeom>
              <a:avLst/>
              <a:gdLst/>
              <a:ahLst/>
              <a:cxnLst/>
              <a:rect r="r" b="b" t="t" l="l"/>
              <a:pathLst>
                <a:path h="270461" w="369191">
                  <a:moveTo>
                    <a:pt x="0" y="0"/>
                  </a:moveTo>
                  <a:lnTo>
                    <a:pt x="369191" y="0"/>
                  </a:lnTo>
                  <a:lnTo>
                    <a:pt x="369191" y="270461"/>
                  </a:lnTo>
                  <a:lnTo>
                    <a:pt x="0" y="270461"/>
                  </a:lnTo>
                  <a:close/>
                </a:path>
              </a:pathLst>
            </a:custGeom>
            <a:solidFill>
              <a:srgbClr val="F5E8C7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47625"/>
              <a:ext cx="369191" cy="3180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5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0589995" y="6756480"/>
            <a:ext cx="1401773" cy="1026905"/>
            <a:chOff x="0" y="0"/>
            <a:chExt cx="369191" cy="270461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369191" cy="270461"/>
            </a:xfrm>
            <a:custGeom>
              <a:avLst/>
              <a:gdLst/>
              <a:ahLst/>
              <a:cxnLst/>
              <a:rect r="r" b="b" t="t" l="l"/>
              <a:pathLst>
                <a:path h="270461" w="369191">
                  <a:moveTo>
                    <a:pt x="0" y="0"/>
                  </a:moveTo>
                  <a:lnTo>
                    <a:pt x="369191" y="0"/>
                  </a:lnTo>
                  <a:lnTo>
                    <a:pt x="369191" y="270461"/>
                  </a:lnTo>
                  <a:lnTo>
                    <a:pt x="0" y="270461"/>
                  </a:lnTo>
                  <a:close/>
                </a:path>
              </a:pathLst>
            </a:custGeom>
            <a:solidFill>
              <a:srgbClr val="F5E8C7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47625"/>
              <a:ext cx="369191" cy="3180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5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2506118" y="5300949"/>
            <a:ext cx="1401773" cy="1026905"/>
            <a:chOff x="0" y="0"/>
            <a:chExt cx="369191" cy="270461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369191" cy="270461"/>
            </a:xfrm>
            <a:custGeom>
              <a:avLst/>
              <a:gdLst/>
              <a:ahLst/>
              <a:cxnLst/>
              <a:rect r="r" b="b" t="t" l="l"/>
              <a:pathLst>
                <a:path h="270461" w="369191">
                  <a:moveTo>
                    <a:pt x="0" y="0"/>
                  </a:moveTo>
                  <a:lnTo>
                    <a:pt x="369191" y="0"/>
                  </a:lnTo>
                  <a:lnTo>
                    <a:pt x="369191" y="270461"/>
                  </a:lnTo>
                  <a:lnTo>
                    <a:pt x="0" y="270461"/>
                  </a:lnTo>
                  <a:close/>
                </a:path>
              </a:pathLst>
            </a:custGeom>
            <a:solidFill>
              <a:srgbClr val="F5E8C7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47625"/>
              <a:ext cx="369191" cy="3180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5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2506118" y="6756480"/>
            <a:ext cx="1401773" cy="1026905"/>
            <a:chOff x="0" y="0"/>
            <a:chExt cx="369191" cy="270461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369191" cy="270461"/>
            </a:xfrm>
            <a:custGeom>
              <a:avLst/>
              <a:gdLst/>
              <a:ahLst/>
              <a:cxnLst/>
              <a:rect r="r" b="b" t="t" l="l"/>
              <a:pathLst>
                <a:path h="270461" w="369191">
                  <a:moveTo>
                    <a:pt x="0" y="0"/>
                  </a:moveTo>
                  <a:lnTo>
                    <a:pt x="369191" y="0"/>
                  </a:lnTo>
                  <a:lnTo>
                    <a:pt x="369191" y="270461"/>
                  </a:lnTo>
                  <a:lnTo>
                    <a:pt x="0" y="270461"/>
                  </a:lnTo>
                  <a:close/>
                </a:path>
              </a:pathLst>
            </a:custGeom>
            <a:solidFill>
              <a:srgbClr val="F5E8C7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47625"/>
              <a:ext cx="369191" cy="3180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5"/>
                </a:lnSpc>
              </a:pPr>
            </a:p>
          </p:txBody>
        </p:sp>
      </p:grpSp>
      <p:sp>
        <p:nvSpPr>
          <p:cNvPr name="TextBox 49" id="49"/>
          <p:cNvSpPr txBox="true"/>
          <p:nvPr/>
        </p:nvSpPr>
        <p:spPr>
          <a:xfrm rot="0">
            <a:off x="10841690" y="4094798"/>
            <a:ext cx="756451" cy="483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7"/>
              </a:lnSpc>
            </a:pPr>
            <a:r>
              <a:rPr lang="en-US" sz="2798">
                <a:solidFill>
                  <a:srgbClr val="AC7088"/>
                </a:solidFill>
                <a:latin typeface="Canva Sans Bold"/>
              </a:rPr>
              <a:t>0.76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2784968" y="4089615"/>
            <a:ext cx="844074" cy="483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7"/>
              </a:lnSpc>
            </a:pPr>
            <a:r>
              <a:rPr lang="en-US" sz="2798">
                <a:solidFill>
                  <a:srgbClr val="AC7088"/>
                </a:solidFill>
                <a:latin typeface="Canva Sans Bold"/>
              </a:rPr>
              <a:t>2862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2784968" y="5545958"/>
            <a:ext cx="844074" cy="483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7"/>
              </a:lnSpc>
            </a:pPr>
            <a:r>
              <a:rPr lang="en-US" sz="2798">
                <a:solidFill>
                  <a:srgbClr val="AC7088"/>
                </a:solidFill>
                <a:latin typeface="Canva Sans Bold"/>
              </a:rPr>
              <a:t>2862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2784968" y="6994605"/>
            <a:ext cx="844074" cy="483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7"/>
              </a:lnSpc>
            </a:pPr>
            <a:r>
              <a:rPr lang="en-US" sz="2798">
                <a:solidFill>
                  <a:srgbClr val="AC7088"/>
                </a:solidFill>
                <a:latin typeface="Canva Sans Bold"/>
              </a:rPr>
              <a:t>2862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0892613" y="5545958"/>
            <a:ext cx="796538" cy="483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7"/>
              </a:lnSpc>
            </a:pPr>
            <a:r>
              <a:rPr lang="en-US" sz="2798">
                <a:solidFill>
                  <a:srgbClr val="AC7088"/>
                </a:solidFill>
                <a:latin typeface="Canva Sans Bold"/>
              </a:rPr>
              <a:t>0.49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0920986" y="6994605"/>
            <a:ext cx="739791" cy="483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7"/>
              </a:lnSpc>
            </a:pPr>
            <a:r>
              <a:rPr lang="en-US" sz="2798">
                <a:solidFill>
                  <a:srgbClr val="AC7088"/>
                </a:solidFill>
                <a:latin typeface="Canva Sans Bold"/>
              </a:rPr>
              <a:t>0.75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9114795" y="6994605"/>
            <a:ext cx="756451" cy="483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7"/>
              </a:lnSpc>
            </a:pPr>
            <a:r>
              <a:rPr lang="en-US" sz="2798">
                <a:solidFill>
                  <a:srgbClr val="AC7088"/>
                </a:solidFill>
                <a:latin typeface="Canva Sans Bold"/>
              </a:rPr>
              <a:t>0.76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7187959" y="6994605"/>
            <a:ext cx="756451" cy="483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7"/>
              </a:lnSpc>
            </a:pPr>
            <a:r>
              <a:rPr lang="en-US" sz="2798">
                <a:solidFill>
                  <a:srgbClr val="AC7088"/>
                </a:solidFill>
                <a:latin typeface="Canva Sans Bold"/>
              </a:rPr>
              <a:t>0.76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9114275" y="5545958"/>
            <a:ext cx="797579" cy="483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7"/>
              </a:lnSpc>
            </a:pPr>
            <a:r>
              <a:rPr lang="en-US" sz="2798">
                <a:solidFill>
                  <a:srgbClr val="AC7088"/>
                </a:solidFill>
                <a:latin typeface="Canva Sans Bold"/>
              </a:rPr>
              <a:t>0.46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7133915" y="5654294"/>
            <a:ext cx="824451" cy="483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7"/>
              </a:lnSpc>
            </a:pPr>
            <a:r>
              <a:rPr lang="en-US" sz="2798">
                <a:solidFill>
                  <a:srgbClr val="AC7088"/>
                </a:solidFill>
                <a:latin typeface="Canva Sans Bold"/>
              </a:rPr>
              <a:t>0.60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C70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3028"/>
            <a:ext cx="18288000" cy="1962132"/>
            <a:chOff x="0" y="0"/>
            <a:chExt cx="4816593" cy="5167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16775"/>
            </a:xfrm>
            <a:custGeom>
              <a:avLst/>
              <a:gdLst/>
              <a:ahLst/>
              <a:cxnLst/>
              <a:rect r="r" b="b" t="t" l="l"/>
              <a:pathLst>
                <a:path h="51677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6775"/>
                  </a:lnTo>
                  <a:lnTo>
                    <a:pt x="0" y="516775"/>
                  </a:lnTo>
                  <a:close/>
                </a:path>
              </a:pathLst>
            </a:custGeom>
            <a:solidFill>
              <a:srgbClr val="F5E8C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554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100234" y="2325448"/>
            <a:ext cx="4089612" cy="7174757"/>
          </a:xfrm>
          <a:custGeom>
            <a:avLst/>
            <a:gdLst/>
            <a:ahLst/>
            <a:cxnLst/>
            <a:rect r="r" b="b" t="t" l="l"/>
            <a:pathLst>
              <a:path h="7174757" w="4089612">
                <a:moveTo>
                  <a:pt x="0" y="0"/>
                </a:moveTo>
                <a:lnTo>
                  <a:pt x="4089611" y="0"/>
                </a:lnTo>
                <a:lnTo>
                  <a:pt x="4089611" y="7174758"/>
                </a:lnTo>
                <a:lnTo>
                  <a:pt x="0" y="71747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12674" y="648119"/>
            <a:ext cx="14145206" cy="856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9"/>
              </a:lnSpc>
            </a:pPr>
            <a:r>
              <a:rPr lang="en-US" sz="6276">
                <a:solidFill>
                  <a:srgbClr val="AC7088"/>
                </a:solidFill>
                <a:latin typeface="Hatton Heavy"/>
              </a:rPr>
              <a:t>Ethics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92783" y="2674497"/>
            <a:ext cx="6799932" cy="6362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18"/>
              </a:lnSpc>
            </a:pPr>
            <a:r>
              <a:rPr lang="en-US" sz="6013">
                <a:solidFill>
                  <a:srgbClr val="F5E8C7"/>
                </a:solidFill>
                <a:latin typeface="Canva Sans Bold"/>
              </a:rPr>
              <a:t>May contribute to unrealistic beauty standards and negative body image perceptions. 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C70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3028"/>
            <a:ext cx="18288000" cy="1962132"/>
            <a:chOff x="0" y="0"/>
            <a:chExt cx="4816593" cy="5167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16775"/>
            </a:xfrm>
            <a:custGeom>
              <a:avLst/>
              <a:gdLst/>
              <a:ahLst/>
              <a:cxnLst/>
              <a:rect r="r" b="b" t="t" l="l"/>
              <a:pathLst>
                <a:path h="51677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6775"/>
                  </a:lnTo>
                  <a:lnTo>
                    <a:pt x="0" y="516775"/>
                  </a:lnTo>
                  <a:close/>
                </a:path>
              </a:pathLst>
            </a:custGeom>
            <a:solidFill>
              <a:srgbClr val="F5E8C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554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334311" y="6208849"/>
            <a:ext cx="2563923" cy="2563923"/>
          </a:xfrm>
          <a:custGeom>
            <a:avLst/>
            <a:gdLst/>
            <a:ahLst/>
            <a:cxnLst/>
            <a:rect r="r" b="b" t="t" l="l"/>
            <a:pathLst>
              <a:path h="2563923" w="2563923">
                <a:moveTo>
                  <a:pt x="0" y="0"/>
                </a:moveTo>
                <a:lnTo>
                  <a:pt x="2563923" y="0"/>
                </a:lnTo>
                <a:lnTo>
                  <a:pt x="2563923" y="2563923"/>
                </a:lnTo>
                <a:lnTo>
                  <a:pt x="0" y="25639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841718" y="4992552"/>
            <a:ext cx="3857625" cy="4114800"/>
          </a:xfrm>
          <a:custGeom>
            <a:avLst/>
            <a:gdLst/>
            <a:ahLst/>
            <a:cxnLst/>
            <a:rect r="r" b="b" t="t" l="l"/>
            <a:pathLst>
              <a:path h="4114800" w="3857625">
                <a:moveTo>
                  <a:pt x="0" y="0"/>
                </a:moveTo>
                <a:lnTo>
                  <a:pt x="3857625" y="0"/>
                </a:lnTo>
                <a:lnTo>
                  <a:pt x="38576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262675" y="5143500"/>
            <a:ext cx="4337075" cy="4114800"/>
          </a:xfrm>
          <a:custGeom>
            <a:avLst/>
            <a:gdLst/>
            <a:ahLst/>
            <a:cxnLst/>
            <a:rect r="r" b="b" t="t" l="l"/>
            <a:pathLst>
              <a:path h="4114800" w="4337075">
                <a:moveTo>
                  <a:pt x="0" y="0"/>
                </a:moveTo>
                <a:lnTo>
                  <a:pt x="4337075" y="0"/>
                </a:lnTo>
                <a:lnTo>
                  <a:pt x="43370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324707" y="597329"/>
            <a:ext cx="7638587" cy="967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64"/>
              </a:lnSpc>
            </a:pPr>
            <a:r>
              <a:rPr lang="en-US" sz="7089">
                <a:solidFill>
                  <a:srgbClr val="AC7088"/>
                </a:solidFill>
                <a:latin typeface="Hatton Heavy"/>
              </a:rPr>
              <a:t>Future Work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7857" y="2979304"/>
            <a:ext cx="8317193" cy="2739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44765" indent="-422383" lvl="1">
              <a:lnSpc>
                <a:spcPts val="5477"/>
              </a:lnSpc>
              <a:buFont typeface="Arial"/>
              <a:buChar char="•"/>
            </a:pPr>
            <a:r>
              <a:rPr lang="en-US" sz="3912">
                <a:solidFill>
                  <a:srgbClr val="F7F1EB"/>
                </a:solidFill>
                <a:latin typeface="Open Sans Ultra-Bold"/>
              </a:rPr>
              <a:t>Indicate Sustainability factor</a:t>
            </a:r>
          </a:p>
          <a:p>
            <a:pPr algn="just" marL="844765" indent="-422383" lvl="1">
              <a:lnSpc>
                <a:spcPts val="5477"/>
              </a:lnSpc>
              <a:buFont typeface="Arial"/>
              <a:buChar char="•"/>
            </a:pPr>
            <a:r>
              <a:rPr lang="en-US" sz="3912">
                <a:solidFill>
                  <a:srgbClr val="F7F1EB"/>
                </a:solidFill>
                <a:latin typeface="Open Sans Ultra-Bold"/>
              </a:rPr>
              <a:t>Enhance the model accuracy</a:t>
            </a:r>
          </a:p>
          <a:p>
            <a:pPr algn="just" marL="844765" indent="-422383" lvl="1">
              <a:lnSpc>
                <a:spcPts val="5477"/>
              </a:lnSpc>
              <a:buFont typeface="Arial"/>
              <a:buChar char="•"/>
            </a:pPr>
            <a:r>
              <a:rPr lang="en-US" sz="3912">
                <a:solidFill>
                  <a:srgbClr val="F7F1EB"/>
                </a:solidFill>
                <a:latin typeface="Open Sans Ultra-Bold"/>
              </a:rPr>
              <a:t>Create a user interface </a:t>
            </a:r>
          </a:p>
          <a:p>
            <a:pPr algn="just">
              <a:lnSpc>
                <a:spcPts val="5477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8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904496"/>
            <a:ext cx="18288000" cy="2382504"/>
            <a:chOff x="0" y="0"/>
            <a:chExt cx="4816593" cy="6274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27491"/>
            </a:xfrm>
            <a:custGeom>
              <a:avLst/>
              <a:gdLst/>
              <a:ahLst/>
              <a:cxnLst/>
              <a:rect r="r" b="b" t="t" l="l"/>
              <a:pathLst>
                <a:path h="62749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27491"/>
                  </a:lnTo>
                  <a:lnTo>
                    <a:pt x="0" y="627491"/>
                  </a:lnTo>
                  <a:close/>
                </a:path>
              </a:pathLst>
            </a:custGeom>
            <a:solidFill>
              <a:srgbClr val="DEB6A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665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230953" y="9015095"/>
            <a:ext cx="9826094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15">
                <a:solidFill>
                  <a:srgbClr val="000000"/>
                </a:solidFill>
                <a:latin typeface="Harmattan"/>
              </a:rPr>
              <a:t>WWW.REALLYGREATSITE.COM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7904496"/>
            <a:ext cx="18288000" cy="2382504"/>
            <a:chOff x="0" y="0"/>
            <a:chExt cx="4816593" cy="6274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627491"/>
            </a:xfrm>
            <a:custGeom>
              <a:avLst/>
              <a:gdLst/>
              <a:ahLst/>
              <a:cxnLst/>
              <a:rect r="r" b="b" t="t" l="l"/>
              <a:pathLst>
                <a:path h="62749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27491"/>
                  </a:lnTo>
                  <a:lnTo>
                    <a:pt x="0" y="627491"/>
                  </a:lnTo>
                  <a:close/>
                </a:path>
              </a:pathLst>
            </a:custGeom>
            <a:solidFill>
              <a:srgbClr val="DEB6A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816593" cy="665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863139" y="3222038"/>
            <a:ext cx="2427203" cy="1754059"/>
          </a:xfrm>
          <a:custGeom>
            <a:avLst/>
            <a:gdLst/>
            <a:ahLst/>
            <a:cxnLst/>
            <a:rect r="r" b="b" t="t" l="l"/>
            <a:pathLst>
              <a:path h="1754059" w="2427203">
                <a:moveTo>
                  <a:pt x="0" y="0"/>
                </a:moveTo>
                <a:lnTo>
                  <a:pt x="2427204" y="0"/>
                </a:lnTo>
                <a:lnTo>
                  <a:pt x="2427204" y="1754059"/>
                </a:lnTo>
                <a:lnTo>
                  <a:pt x="0" y="17540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126528" y="4428756"/>
            <a:ext cx="2547075" cy="2865907"/>
          </a:xfrm>
          <a:custGeom>
            <a:avLst/>
            <a:gdLst/>
            <a:ahLst/>
            <a:cxnLst/>
            <a:rect r="r" b="b" t="t" l="l"/>
            <a:pathLst>
              <a:path h="2865907" w="2547075">
                <a:moveTo>
                  <a:pt x="0" y="0"/>
                </a:moveTo>
                <a:lnTo>
                  <a:pt x="2547075" y="0"/>
                </a:lnTo>
                <a:lnTo>
                  <a:pt x="2547075" y="2865908"/>
                </a:lnTo>
                <a:lnTo>
                  <a:pt x="0" y="28659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453012" y="4639920"/>
            <a:ext cx="3573943" cy="2725131"/>
          </a:xfrm>
          <a:custGeom>
            <a:avLst/>
            <a:gdLst/>
            <a:ahLst/>
            <a:cxnLst/>
            <a:rect r="r" b="b" t="t" l="l"/>
            <a:pathLst>
              <a:path h="2725131" w="3573943">
                <a:moveTo>
                  <a:pt x="0" y="0"/>
                </a:moveTo>
                <a:lnTo>
                  <a:pt x="3573942" y="0"/>
                </a:lnTo>
                <a:lnTo>
                  <a:pt x="3573942" y="2725132"/>
                </a:lnTo>
                <a:lnTo>
                  <a:pt x="0" y="27251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483228" y="2706850"/>
            <a:ext cx="1325332" cy="2112082"/>
          </a:xfrm>
          <a:custGeom>
            <a:avLst/>
            <a:gdLst/>
            <a:ahLst/>
            <a:cxnLst/>
            <a:rect r="r" b="b" t="t" l="l"/>
            <a:pathLst>
              <a:path h="2112082" w="1325332">
                <a:moveTo>
                  <a:pt x="0" y="0"/>
                </a:moveTo>
                <a:lnTo>
                  <a:pt x="1325332" y="0"/>
                </a:lnTo>
                <a:lnTo>
                  <a:pt x="1325332" y="2112082"/>
                </a:lnTo>
                <a:lnTo>
                  <a:pt x="0" y="21120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029643" y="4428756"/>
            <a:ext cx="2116700" cy="2332452"/>
          </a:xfrm>
          <a:custGeom>
            <a:avLst/>
            <a:gdLst/>
            <a:ahLst/>
            <a:cxnLst/>
            <a:rect r="r" b="b" t="t" l="l"/>
            <a:pathLst>
              <a:path h="2332452" w="2116700">
                <a:moveTo>
                  <a:pt x="0" y="0"/>
                </a:moveTo>
                <a:lnTo>
                  <a:pt x="2116700" y="0"/>
                </a:lnTo>
                <a:lnTo>
                  <a:pt x="2116700" y="2332452"/>
                </a:lnTo>
                <a:lnTo>
                  <a:pt x="0" y="23324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360135" y="2674697"/>
            <a:ext cx="899165" cy="2515146"/>
          </a:xfrm>
          <a:custGeom>
            <a:avLst/>
            <a:gdLst/>
            <a:ahLst/>
            <a:cxnLst/>
            <a:rect r="r" b="b" t="t" l="l"/>
            <a:pathLst>
              <a:path h="2515146" w="899165">
                <a:moveTo>
                  <a:pt x="0" y="0"/>
                </a:moveTo>
                <a:lnTo>
                  <a:pt x="899165" y="0"/>
                </a:lnTo>
                <a:lnTo>
                  <a:pt x="899165" y="2515146"/>
                </a:lnTo>
                <a:lnTo>
                  <a:pt x="0" y="25151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31139" y="7227989"/>
            <a:ext cx="161768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Fashion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667867" y="5142218"/>
            <a:ext cx="2817748" cy="860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2"/>
              </a:lnSpc>
            </a:pPr>
            <a:r>
              <a:rPr lang="en-US" sz="2480">
                <a:solidFill>
                  <a:srgbClr val="000000"/>
                </a:solidFill>
                <a:latin typeface="Canva Sans"/>
              </a:rPr>
              <a:t>Indian online </a:t>
            </a:r>
          </a:p>
          <a:p>
            <a:pPr algn="ctr">
              <a:lnSpc>
                <a:spcPts val="3472"/>
              </a:lnSpc>
            </a:pPr>
            <a:r>
              <a:rPr lang="en-US" sz="2480">
                <a:solidFill>
                  <a:srgbClr val="000000"/>
                </a:solidFill>
                <a:latin typeface="Canva Sans"/>
              </a:rPr>
              <a:t>shopping platform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647877" y="7317427"/>
            <a:ext cx="752188" cy="422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2"/>
              </a:lnSpc>
            </a:pPr>
            <a:r>
              <a:rPr lang="en-US" sz="2480">
                <a:solidFill>
                  <a:srgbClr val="000000"/>
                </a:solidFill>
                <a:latin typeface="Canva Sans"/>
              </a:rPr>
              <a:t>India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142681" y="7247039"/>
            <a:ext cx="1890624" cy="422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2"/>
              </a:lnSpc>
            </a:pPr>
            <a:r>
              <a:rPr lang="en-US" sz="2480">
                <a:solidFill>
                  <a:srgbClr val="000000"/>
                </a:solidFill>
                <a:latin typeface="Canva Sans"/>
              </a:rPr>
              <a:t>Indian Attire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0" y="7904496"/>
            <a:ext cx="18288000" cy="2382504"/>
            <a:chOff x="0" y="0"/>
            <a:chExt cx="4816593" cy="62749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816592" cy="627491"/>
            </a:xfrm>
            <a:custGeom>
              <a:avLst/>
              <a:gdLst/>
              <a:ahLst/>
              <a:cxnLst/>
              <a:rect r="r" b="b" t="t" l="l"/>
              <a:pathLst>
                <a:path h="62749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27491"/>
                  </a:lnTo>
                  <a:lnTo>
                    <a:pt x="0" y="627491"/>
                  </a:lnTo>
                  <a:close/>
                </a:path>
              </a:pathLst>
            </a:custGeom>
            <a:solidFill>
              <a:srgbClr val="DEB6AB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4816593" cy="665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4863139" y="3222038"/>
            <a:ext cx="2427203" cy="1754059"/>
          </a:xfrm>
          <a:custGeom>
            <a:avLst/>
            <a:gdLst/>
            <a:ahLst/>
            <a:cxnLst/>
            <a:rect r="r" b="b" t="t" l="l"/>
            <a:pathLst>
              <a:path h="1754059" w="2427203">
                <a:moveTo>
                  <a:pt x="0" y="0"/>
                </a:moveTo>
                <a:lnTo>
                  <a:pt x="2427204" y="0"/>
                </a:lnTo>
                <a:lnTo>
                  <a:pt x="2427204" y="1754059"/>
                </a:lnTo>
                <a:lnTo>
                  <a:pt x="0" y="17540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126528" y="4428756"/>
            <a:ext cx="2547075" cy="2865907"/>
          </a:xfrm>
          <a:custGeom>
            <a:avLst/>
            <a:gdLst/>
            <a:ahLst/>
            <a:cxnLst/>
            <a:rect r="r" b="b" t="t" l="l"/>
            <a:pathLst>
              <a:path h="2865907" w="2547075">
                <a:moveTo>
                  <a:pt x="0" y="0"/>
                </a:moveTo>
                <a:lnTo>
                  <a:pt x="2547075" y="0"/>
                </a:lnTo>
                <a:lnTo>
                  <a:pt x="2547075" y="2865908"/>
                </a:lnTo>
                <a:lnTo>
                  <a:pt x="0" y="28659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453012" y="4639920"/>
            <a:ext cx="3573943" cy="2725131"/>
          </a:xfrm>
          <a:custGeom>
            <a:avLst/>
            <a:gdLst/>
            <a:ahLst/>
            <a:cxnLst/>
            <a:rect r="r" b="b" t="t" l="l"/>
            <a:pathLst>
              <a:path h="2725131" w="3573943">
                <a:moveTo>
                  <a:pt x="0" y="0"/>
                </a:moveTo>
                <a:lnTo>
                  <a:pt x="3573942" y="0"/>
                </a:lnTo>
                <a:lnTo>
                  <a:pt x="3573942" y="2725132"/>
                </a:lnTo>
                <a:lnTo>
                  <a:pt x="0" y="27251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1483228" y="2706850"/>
            <a:ext cx="1325332" cy="2112082"/>
          </a:xfrm>
          <a:custGeom>
            <a:avLst/>
            <a:gdLst/>
            <a:ahLst/>
            <a:cxnLst/>
            <a:rect r="r" b="b" t="t" l="l"/>
            <a:pathLst>
              <a:path h="2112082" w="1325332">
                <a:moveTo>
                  <a:pt x="0" y="0"/>
                </a:moveTo>
                <a:lnTo>
                  <a:pt x="1325332" y="0"/>
                </a:lnTo>
                <a:lnTo>
                  <a:pt x="1325332" y="2112082"/>
                </a:lnTo>
                <a:lnTo>
                  <a:pt x="0" y="21120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029643" y="4428756"/>
            <a:ext cx="2116700" cy="2332452"/>
          </a:xfrm>
          <a:custGeom>
            <a:avLst/>
            <a:gdLst/>
            <a:ahLst/>
            <a:cxnLst/>
            <a:rect r="r" b="b" t="t" l="l"/>
            <a:pathLst>
              <a:path h="2332452" w="2116700">
                <a:moveTo>
                  <a:pt x="0" y="0"/>
                </a:moveTo>
                <a:lnTo>
                  <a:pt x="2116700" y="0"/>
                </a:lnTo>
                <a:lnTo>
                  <a:pt x="2116700" y="2332452"/>
                </a:lnTo>
                <a:lnTo>
                  <a:pt x="0" y="23324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6360135" y="2674697"/>
            <a:ext cx="899165" cy="2515146"/>
          </a:xfrm>
          <a:custGeom>
            <a:avLst/>
            <a:gdLst/>
            <a:ahLst/>
            <a:cxnLst/>
            <a:rect r="r" b="b" t="t" l="l"/>
            <a:pathLst>
              <a:path h="2515146" w="899165">
                <a:moveTo>
                  <a:pt x="0" y="0"/>
                </a:moveTo>
                <a:lnTo>
                  <a:pt x="899165" y="0"/>
                </a:lnTo>
                <a:lnTo>
                  <a:pt x="899165" y="2515146"/>
                </a:lnTo>
                <a:lnTo>
                  <a:pt x="0" y="25151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4836256" y="911710"/>
            <a:ext cx="8111223" cy="967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4"/>
              </a:lnSpc>
            </a:pPr>
            <a:r>
              <a:rPr lang="en-US" sz="7089">
                <a:solidFill>
                  <a:srgbClr val="000000"/>
                </a:solidFill>
                <a:latin typeface="Hatton Heavy"/>
              </a:rPr>
              <a:t>Introduction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31139" y="7227989"/>
            <a:ext cx="161768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Fashion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667867" y="5142218"/>
            <a:ext cx="2817748" cy="860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2"/>
              </a:lnSpc>
            </a:pPr>
            <a:r>
              <a:rPr lang="en-US" sz="2480">
                <a:solidFill>
                  <a:srgbClr val="000000"/>
                </a:solidFill>
                <a:latin typeface="Canva Sans"/>
              </a:rPr>
              <a:t>Indian online </a:t>
            </a:r>
          </a:p>
          <a:p>
            <a:pPr algn="ctr">
              <a:lnSpc>
                <a:spcPts val="3472"/>
              </a:lnSpc>
            </a:pPr>
            <a:r>
              <a:rPr lang="en-US" sz="2480">
                <a:solidFill>
                  <a:srgbClr val="000000"/>
                </a:solidFill>
                <a:latin typeface="Canva Sans"/>
              </a:rPr>
              <a:t>shopping platform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647877" y="7317427"/>
            <a:ext cx="752188" cy="422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2"/>
              </a:lnSpc>
            </a:pPr>
            <a:r>
              <a:rPr lang="en-US" sz="2480">
                <a:solidFill>
                  <a:srgbClr val="000000"/>
                </a:solidFill>
                <a:latin typeface="Canva Sans"/>
              </a:rPr>
              <a:t>India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142681" y="7247039"/>
            <a:ext cx="1890624" cy="422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2"/>
              </a:lnSpc>
            </a:pPr>
            <a:r>
              <a:rPr lang="en-US" sz="2480">
                <a:solidFill>
                  <a:srgbClr val="000000"/>
                </a:solidFill>
                <a:latin typeface="Canva Sans"/>
              </a:rPr>
              <a:t>Indian Attire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C70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50805" y="5075075"/>
            <a:ext cx="1098797" cy="1108877"/>
          </a:xfrm>
          <a:custGeom>
            <a:avLst/>
            <a:gdLst/>
            <a:ahLst/>
            <a:cxnLst/>
            <a:rect r="r" b="b" t="t" l="l"/>
            <a:pathLst>
              <a:path h="1108877" w="1098797">
                <a:moveTo>
                  <a:pt x="0" y="0"/>
                </a:moveTo>
                <a:lnTo>
                  <a:pt x="1098797" y="0"/>
                </a:lnTo>
                <a:lnTo>
                  <a:pt x="1098797" y="1108877"/>
                </a:lnTo>
                <a:lnTo>
                  <a:pt x="0" y="1108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14695" y="1661152"/>
            <a:ext cx="1123047" cy="1123047"/>
          </a:xfrm>
          <a:custGeom>
            <a:avLst/>
            <a:gdLst/>
            <a:ahLst/>
            <a:cxnLst/>
            <a:rect r="r" b="b" t="t" l="l"/>
            <a:pathLst>
              <a:path h="1123047" w="1123047">
                <a:moveTo>
                  <a:pt x="0" y="0"/>
                </a:moveTo>
                <a:lnTo>
                  <a:pt x="1123048" y="0"/>
                </a:lnTo>
                <a:lnTo>
                  <a:pt x="1123048" y="1123047"/>
                </a:lnTo>
                <a:lnTo>
                  <a:pt x="0" y="11230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29172" y="3117574"/>
            <a:ext cx="920430" cy="1051920"/>
          </a:xfrm>
          <a:custGeom>
            <a:avLst/>
            <a:gdLst/>
            <a:ahLst/>
            <a:cxnLst/>
            <a:rect r="r" b="b" t="t" l="l"/>
            <a:pathLst>
              <a:path h="1051920" w="920430">
                <a:moveTo>
                  <a:pt x="0" y="0"/>
                </a:moveTo>
                <a:lnTo>
                  <a:pt x="920430" y="0"/>
                </a:lnTo>
                <a:lnTo>
                  <a:pt x="920430" y="1051920"/>
                </a:lnTo>
                <a:lnTo>
                  <a:pt x="0" y="10519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810918" y="693636"/>
            <a:ext cx="10666164" cy="967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64"/>
              </a:lnSpc>
            </a:pPr>
            <a:r>
              <a:rPr lang="en-US" sz="7089">
                <a:solidFill>
                  <a:srgbClr val="F5E8C7"/>
                </a:solidFill>
                <a:latin typeface="Hatton Heavy"/>
              </a:rPr>
              <a:t>Literature Review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820507" y="5253368"/>
            <a:ext cx="392065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u="sng">
                <a:solidFill>
                  <a:srgbClr val="F5E8C7"/>
                </a:solidFill>
                <a:latin typeface="Canva Sans Bold"/>
                <a:hlinkClick r:id="rId8" tooltip="https://arxiv.org/pdf/2008.11638"/>
              </a:rPr>
              <a:t>https://arxiv.org/pdf/2008.11638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95043" y="4713336"/>
            <a:ext cx="1416806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11" indent="-313055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5E8C7"/>
                </a:solidFill>
                <a:latin typeface="Canva Sans Bold"/>
              </a:rPr>
              <a:t> An approach for recommending similar fashion products: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695043" y="1941414"/>
            <a:ext cx="9042993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F5E8C7"/>
                </a:solidFill>
                <a:latin typeface="Canva Sans Bold"/>
              </a:rPr>
              <a:t>Available Datasets: Kaggle, Github, Data world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99489" y="3126991"/>
            <a:ext cx="13657627" cy="10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F5E8C7"/>
                </a:solidFill>
                <a:latin typeface="Canva Sans Bold"/>
              </a:rPr>
              <a:t>Why Kaggle Myntra Dataset: It had the attributes that mostly matched my problem statement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95043" y="5572363"/>
            <a:ext cx="1416806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11" indent="-313055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5E8C7"/>
                </a:solidFill>
                <a:latin typeface="Canva Sans Bold"/>
              </a:rPr>
              <a:t>Fashion Recommendation System, Models and Methods: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172956" y="6131573"/>
            <a:ext cx="4938861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u="sng">
                <a:solidFill>
                  <a:srgbClr val="F5E8C7"/>
                </a:solidFill>
                <a:latin typeface="Canva Sans Bold"/>
                <a:hlinkClick r:id="rId9" tooltip="https://www.mdpi.com/2227-9709/8/3/49"/>
              </a:rPr>
              <a:t>https://www.mdpi.com/2227-9709/8/3/49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695043" y="6507514"/>
            <a:ext cx="1416806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11" indent="-313055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5E8C7"/>
                </a:solidFill>
                <a:latin typeface="Canva Sans Bold"/>
              </a:rPr>
              <a:t>An intelligent personalized Fashion recommendation system: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982865" y="7077129"/>
            <a:ext cx="5595938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u="sng">
                <a:solidFill>
                  <a:srgbClr val="F5E8C7"/>
                </a:solidFill>
                <a:latin typeface="Canva Sans Bold"/>
              </a:rPr>
              <a:t>https://ieeexplore.ieee.org/document/5581949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101462" y="7781345"/>
            <a:ext cx="1735874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u="sng">
                <a:solidFill>
                  <a:srgbClr val="F5E8C7"/>
                </a:solidFill>
                <a:latin typeface="Canva Sans Bold"/>
              </a:rPr>
              <a:t>https://www.jetir.org/papers/JETIR2305C92.pdf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695043" y="7400345"/>
            <a:ext cx="1416806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11" indent="-313055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5E8C7"/>
                </a:solidFill>
                <a:latin typeface="Canva Sans Bold"/>
              </a:rPr>
              <a:t>Fashion Recommendation System: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11224" y="9156014"/>
            <a:ext cx="8551887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u="sng">
                <a:solidFill>
                  <a:srgbClr val="F5E8C7"/>
                </a:solidFill>
                <a:latin typeface="Canva Sans Bold"/>
              </a:rPr>
              <a:t>https://iopscience.iop.org/article/10.1088/1757-899X/981/2/022073/pdf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695043" y="8181924"/>
            <a:ext cx="14168068" cy="10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11" indent="-313055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5E8C7"/>
                </a:solidFill>
                <a:latin typeface="Canva Sans Bold"/>
              </a:rPr>
              <a:t>Personalized fashion recommendation system with image based neural networks: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>
  <p:cSld>
    <p:bg>
      <p:bgPr>
        <a:solidFill>
          <a:srgbClr val="AC70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3028"/>
            <a:ext cx="18288000" cy="1962132"/>
            <a:chOff x="0" y="0"/>
            <a:chExt cx="4816593" cy="5167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16775"/>
            </a:xfrm>
            <a:custGeom>
              <a:avLst/>
              <a:gdLst/>
              <a:ahLst/>
              <a:cxnLst/>
              <a:rect r="r" b="b" t="t" l="l"/>
              <a:pathLst>
                <a:path h="51677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6775"/>
                  </a:lnTo>
                  <a:lnTo>
                    <a:pt x="0" y="516775"/>
                  </a:lnTo>
                  <a:close/>
                </a:path>
              </a:pathLst>
            </a:custGeom>
            <a:solidFill>
              <a:srgbClr val="F5E8C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554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212674" y="648119"/>
            <a:ext cx="14145206" cy="856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9"/>
              </a:lnSpc>
            </a:pPr>
            <a:r>
              <a:rPr lang="en-US" sz="6276">
                <a:solidFill>
                  <a:srgbClr val="AC7088"/>
                </a:solidFill>
                <a:latin typeface="Hatton Heavy"/>
              </a:rPr>
              <a:t>References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8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828491"/>
            <a:ext cx="18288000" cy="6458509"/>
            <a:chOff x="0" y="0"/>
            <a:chExt cx="4816593" cy="17010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701006"/>
            </a:xfrm>
            <a:custGeom>
              <a:avLst/>
              <a:gdLst/>
              <a:ahLst/>
              <a:cxnLst/>
              <a:rect r="r" b="b" t="t" l="l"/>
              <a:pathLst>
                <a:path h="170100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701006"/>
                  </a:lnTo>
                  <a:lnTo>
                    <a:pt x="0" y="1701006"/>
                  </a:lnTo>
                  <a:close/>
                </a:path>
              </a:pathLst>
            </a:custGeom>
            <a:solidFill>
              <a:srgbClr val="AC708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7391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1445987"/>
            <a:ext cx="18288000" cy="2382504"/>
            <a:chOff x="0" y="0"/>
            <a:chExt cx="4816593" cy="6274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627491"/>
            </a:xfrm>
            <a:custGeom>
              <a:avLst/>
              <a:gdLst/>
              <a:ahLst/>
              <a:cxnLst/>
              <a:rect r="r" b="b" t="t" l="l"/>
              <a:pathLst>
                <a:path h="62749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27491"/>
                  </a:lnTo>
                  <a:lnTo>
                    <a:pt x="0" y="627491"/>
                  </a:lnTo>
                  <a:close/>
                </a:path>
              </a:pathLst>
            </a:custGeom>
            <a:solidFill>
              <a:srgbClr val="DEB6A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665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47229" y="2713219"/>
            <a:ext cx="14793542" cy="4357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05"/>
              </a:lnSpc>
            </a:pPr>
            <a:r>
              <a:rPr lang="en-US" sz="17027">
                <a:solidFill>
                  <a:srgbClr val="F5E8C7"/>
                </a:solidFill>
                <a:latin typeface="Hatton Heavy"/>
              </a:rPr>
              <a:t>Thank</a:t>
            </a:r>
          </a:p>
          <a:p>
            <a:pPr algn="ctr">
              <a:lnSpc>
                <a:spcPts val="16005"/>
              </a:lnSpc>
            </a:pPr>
            <a:r>
              <a:rPr lang="en-US" sz="17027">
                <a:solidFill>
                  <a:srgbClr val="F5E8C7"/>
                </a:solidFill>
                <a:latin typeface="Hatton Heavy"/>
              </a:rPr>
              <a:t>You!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300231" y="7057746"/>
            <a:ext cx="1969960" cy="2057400"/>
          </a:xfrm>
          <a:custGeom>
            <a:avLst/>
            <a:gdLst/>
            <a:ahLst/>
            <a:cxnLst/>
            <a:rect r="r" b="b" t="t" l="l"/>
            <a:pathLst>
              <a:path h="2057400" w="1969960">
                <a:moveTo>
                  <a:pt x="0" y="0"/>
                </a:moveTo>
                <a:lnTo>
                  <a:pt x="1969960" y="0"/>
                </a:lnTo>
                <a:lnTo>
                  <a:pt x="196996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8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904496"/>
            <a:ext cx="18288000" cy="2382504"/>
            <a:chOff x="0" y="0"/>
            <a:chExt cx="4816593" cy="6274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27491"/>
            </a:xfrm>
            <a:custGeom>
              <a:avLst/>
              <a:gdLst/>
              <a:ahLst/>
              <a:cxnLst/>
              <a:rect r="r" b="b" t="t" l="l"/>
              <a:pathLst>
                <a:path h="62749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27491"/>
                  </a:lnTo>
                  <a:lnTo>
                    <a:pt x="0" y="627491"/>
                  </a:lnTo>
                  <a:close/>
                </a:path>
              </a:pathLst>
            </a:custGeom>
            <a:solidFill>
              <a:srgbClr val="DEB6A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665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7904496"/>
            <a:ext cx="18288000" cy="2382504"/>
            <a:chOff x="0" y="0"/>
            <a:chExt cx="4816593" cy="6274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627491"/>
            </a:xfrm>
            <a:custGeom>
              <a:avLst/>
              <a:gdLst/>
              <a:ahLst/>
              <a:cxnLst/>
              <a:rect r="r" b="b" t="t" l="l"/>
              <a:pathLst>
                <a:path h="62749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27491"/>
                  </a:lnTo>
                  <a:lnTo>
                    <a:pt x="0" y="627491"/>
                  </a:lnTo>
                  <a:close/>
                </a:path>
              </a:pathLst>
            </a:custGeom>
            <a:solidFill>
              <a:srgbClr val="DEB6A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665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60168" y="4305037"/>
            <a:ext cx="2335331" cy="2650021"/>
          </a:xfrm>
          <a:custGeom>
            <a:avLst/>
            <a:gdLst/>
            <a:ahLst/>
            <a:cxnLst/>
            <a:rect r="r" b="b" t="t" l="l"/>
            <a:pathLst>
              <a:path h="2650021" w="2335331">
                <a:moveTo>
                  <a:pt x="0" y="0"/>
                </a:moveTo>
                <a:lnTo>
                  <a:pt x="2335331" y="0"/>
                </a:lnTo>
                <a:lnTo>
                  <a:pt x="2335331" y="2650021"/>
                </a:lnTo>
                <a:lnTo>
                  <a:pt x="0" y="26500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919324" y="2846917"/>
            <a:ext cx="2855424" cy="1627592"/>
          </a:xfrm>
          <a:custGeom>
            <a:avLst/>
            <a:gdLst/>
            <a:ahLst/>
            <a:cxnLst/>
            <a:rect r="r" b="b" t="t" l="l"/>
            <a:pathLst>
              <a:path h="1627592" w="2855424">
                <a:moveTo>
                  <a:pt x="0" y="0"/>
                </a:moveTo>
                <a:lnTo>
                  <a:pt x="2855424" y="0"/>
                </a:lnTo>
                <a:lnTo>
                  <a:pt x="2855424" y="1627592"/>
                </a:lnTo>
                <a:lnTo>
                  <a:pt x="0" y="16275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235939" y="4442810"/>
            <a:ext cx="1817991" cy="2713419"/>
          </a:xfrm>
          <a:custGeom>
            <a:avLst/>
            <a:gdLst/>
            <a:ahLst/>
            <a:cxnLst/>
            <a:rect r="r" b="b" t="t" l="l"/>
            <a:pathLst>
              <a:path h="2713419" w="1817991">
                <a:moveTo>
                  <a:pt x="0" y="0"/>
                </a:moveTo>
                <a:lnTo>
                  <a:pt x="1817991" y="0"/>
                </a:lnTo>
                <a:lnTo>
                  <a:pt x="1817991" y="2713419"/>
                </a:lnTo>
                <a:lnTo>
                  <a:pt x="0" y="27134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635829" y="2846917"/>
            <a:ext cx="1706918" cy="1706918"/>
          </a:xfrm>
          <a:custGeom>
            <a:avLst/>
            <a:gdLst/>
            <a:ahLst/>
            <a:cxnLst/>
            <a:rect r="r" b="b" t="t" l="l"/>
            <a:pathLst>
              <a:path h="1706918" w="1706918">
                <a:moveTo>
                  <a:pt x="0" y="0"/>
                </a:moveTo>
                <a:lnTo>
                  <a:pt x="1706918" y="0"/>
                </a:lnTo>
                <a:lnTo>
                  <a:pt x="1706918" y="1706918"/>
                </a:lnTo>
                <a:lnTo>
                  <a:pt x="0" y="17069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444830" y="5009938"/>
            <a:ext cx="1994996" cy="1945121"/>
          </a:xfrm>
          <a:custGeom>
            <a:avLst/>
            <a:gdLst/>
            <a:ahLst/>
            <a:cxnLst/>
            <a:rect r="r" b="b" t="t" l="l"/>
            <a:pathLst>
              <a:path h="1945121" w="1994996">
                <a:moveTo>
                  <a:pt x="0" y="0"/>
                </a:moveTo>
                <a:lnTo>
                  <a:pt x="1994996" y="0"/>
                </a:lnTo>
                <a:lnTo>
                  <a:pt x="1994996" y="1945120"/>
                </a:lnTo>
                <a:lnTo>
                  <a:pt x="0" y="19451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567213" y="2846917"/>
            <a:ext cx="2063095" cy="1521532"/>
          </a:xfrm>
          <a:custGeom>
            <a:avLst/>
            <a:gdLst/>
            <a:ahLst/>
            <a:cxnLst/>
            <a:rect r="r" b="b" t="t" l="l"/>
            <a:pathLst>
              <a:path h="1521532" w="2063095">
                <a:moveTo>
                  <a:pt x="0" y="0"/>
                </a:moveTo>
                <a:lnTo>
                  <a:pt x="2063095" y="0"/>
                </a:lnTo>
                <a:lnTo>
                  <a:pt x="2063095" y="1521533"/>
                </a:lnTo>
                <a:lnTo>
                  <a:pt x="0" y="15215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183076" y="4039064"/>
            <a:ext cx="1989252" cy="3336273"/>
          </a:xfrm>
          <a:custGeom>
            <a:avLst/>
            <a:gdLst/>
            <a:ahLst/>
            <a:cxnLst/>
            <a:rect r="r" b="b" t="t" l="l"/>
            <a:pathLst>
              <a:path h="3336273" w="1989252">
                <a:moveTo>
                  <a:pt x="0" y="0"/>
                </a:moveTo>
                <a:lnTo>
                  <a:pt x="1989253" y="0"/>
                </a:lnTo>
                <a:lnTo>
                  <a:pt x="1989253" y="3336273"/>
                </a:lnTo>
                <a:lnTo>
                  <a:pt x="0" y="333627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863139" y="760431"/>
            <a:ext cx="8111223" cy="967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4"/>
              </a:lnSpc>
            </a:pPr>
            <a:r>
              <a:rPr lang="en-US" sz="7089">
                <a:solidFill>
                  <a:srgbClr val="000000"/>
                </a:solidFill>
                <a:latin typeface="Hatton Heavy"/>
              </a:rPr>
              <a:t>Introduction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5324" y="7108604"/>
            <a:ext cx="3125173" cy="690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1963">
                <a:solidFill>
                  <a:srgbClr val="000000"/>
                </a:solidFill>
                <a:latin typeface="Canva Sans"/>
              </a:rPr>
              <a:t>Saw some attire and loved it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790214" y="4799178"/>
            <a:ext cx="1113645" cy="344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1963">
                <a:solidFill>
                  <a:srgbClr val="000000"/>
                </a:solidFill>
                <a:latin typeface="Canva Sans"/>
              </a:rPr>
              <a:t>Crop Top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783510" y="7161102"/>
            <a:ext cx="2852318" cy="690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1963">
                <a:solidFill>
                  <a:srgbClr val="000000"/>
                </a:solidFill>
                <a:latin typeface="Canva Sans"/>
              </a:rPr>
              <a:t>Desire to have a similar </a:t>
            </a:r>
          </a:p>
          <a:p>
            <a:pPr algn="ctr">
              <a:lnSpc>
                <a:spcPts val="2749"/>
              </a:lnSpc>
            </a:pPr>
            <a:r>
              <a:rPr lang="en-US" sz="1963">
                <a:solidFill>
                  <a:srgbClr val="000000"/>
                </a:solidFill>
                <a:latin typeface="Canva Sans"/>
              </a:rPr>
              <a:t>crop top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039956" y="4650830"/>
            <a:ext cx="1302791" cy="344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1963">
                <a:solidFill>
                  <a:srgbClr val="000000"/>
                </a:solidFill>
                <a:latin typeface="Canva Sans"/>
              </a:rPr>
              <a:t>Attire  lens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322311" y="7108604"/>
            <a:ext cx="2001312" cy="344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1963">
                <a:solidFill>
                  <a:srgbClr val="000000"/>
                </a:solidFill>
                <a:latin typeface="Canva Sans"/>
              </a:rPr>
              <a:t>Upload an image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632669" y="4426884"/>
            <a:ext cx="3357223" cy="344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1963">
                <a:solidFill>
                  <a:srgbClr val="000000"/>
                </a:solidFill>
                <a:latin typeface="Canva Sans"/>
              </a:rPr>
              <a:t>Recommend similar options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952292" y="7430240"/>
            <a:ext cx="894414" cy="344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1963">
                <a:solidFill>
                  <a:srgbClr val="000000"/>
                </a:solidFill>
                <a:latin typeface="Canva Sans"/>
              </a:rPr>
              <a:t>HAPPY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8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10148736" y="8076754"/>
            <a:ext cx="24288218" cy="5659155"/>
          </a:xfrm>
          <a:custGeom>
            <a:avLst/>
            <a:gdLst/>
            <a:ahLst/>
            <a:cxnLst/>
            <a:rect r="r" b="b" t="t" l="l"/>
            <a:pathLst>
              <a:path h="5659155" w="24288218">
                <a:moveTo>
                  <a:pt x="0" y="0"/>
                </a:moveTo>
                <a:lnTo>
                  <a:pt x="24288219" y="0"/>
                </a:lnTo>
                <a:lnTo>
                  <a:pt x="24288219" y="5659155"/>
                </a:lnTo>
                <a:lnTo>
                  <a:pt x="0" y="5659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7057" y="3424491"/>
            <a:ext cx="5475210" cy="3956752"/>
          </a:xfrm>
          <a:custGeom>
            <a:avLst/>
            <a:gdLst/>
            <a:ahLst/>
            <a:cxnLst/>
            <a:rect r="r" b="b" t="t" l="l"/>
            <a:pathLst>
              <a:path h="3956752" w="5475210">
                <a:moveTo>
                  <a:pt x="0" y="0"/>
                </a:moveTo>
                <a:lnTo>
                  <a:pt x="5475211" y="0"/>
                </a:lnTo>
                <a:lnTo>
                  <a:pt x="5475211" y="3956751"/>
                </a:lnTo>
                <a:lnTo>
                  <a:pt x="0" y="39567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787276" y="1251137"/>
            <a:ext cx="8111223" cy="1805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64"/>
              </a:lnSpc>
            </a:pPr>
            <a:r>
              <a:rPr lang="en-US" sz="7089">
                <a:solidFill>
                  <a:srgbClr val="000000"/>
                </a:solidFill>
                <a:latin typeface="Hatton Heavy"/>
              </a:rPr>
              <a:t>Problem Statement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633412" y="3615329"/>
            <a:ext cx="7657463" cy="5525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0625" indent="-375312" lvl="1">
              <a:lnSpc>
                <a:spcPts val="4867"/>
              </a:lnSpc>
              <a:buFont typeface="Arial"/>
              <a:buChar char="•"/>
            </a:pPr>
            <a:r>
              <a:rPr lang="en-US" sz="3476">
                <a:solidFill>
                  <a:srgbClr val="000000"/>
                </a:solidFill>
                <a:latin typeface="Harmattan"/>
              </a:rPr>
              <a:t>Firstly, to study the dataset and explore various plots from the available dataset</a:t>
            </a:r>
          </a:p>
          <a:p>
            <a:pPr marL="750625" indent="-375312" lvl="1">
              <a:lnSpc>
                <a:spcPts val="4867"/>
              </a:lnSpc>
              <a:buFont typeface="Arial"/>
              <a:buChar char="•"/>
            </a:pPr>
            <a:r>
              <a:rPr lang="en-US" sz="3476">
                <a:solidFill>
                  <a:srgbClr val="000000"/>
                </a:solidFill>
                <a:latin typeface="Harmattan"/>
              </a:rPr>
              <a:t>Create a model that helps you find similar clothing products in an Indian online shopping website which takes image input as well as text input.</a:t>
            </a:r>
          </a:p>
          <a:p>
            <a:pPr>
              <a:lnSpc>
                <a:spcPts val="4867"/>
              </a:lnSpc>
            </a:pPr>
          </a:p>
          <a:p>
            <a:pPr>
              <a:lnSpc>
                <a:spcPts val="4867"/>
              </a:lnSpc>
            </a:pPr>
          </a:p>
          <a:p>
            <a:pPr>
              <a:lnSpc>
                <a:spcPts val="4867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8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904496"/>
            <a:ext cx="18288000" cy="2382504"/>
            <a:chOff x="0" y="0"/>
            <a:chExt cx="4816593" cy="6274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27491"/>
            </a:xfrm>
            <a:custGeom>
              <a:avLst/>
              <a:gdLst/>
              <a:ahLst/>
              <a:cxnLst/>
              <a:rect r="r" b="b" t="t" l="l"/>
              <a:pathLst>
                <a:path h="62749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27491"/>
                  </a:lnTo>
                  <a:lnTo>
                    <a:pt x="0" y="627491"/>
                  </a:lnTo>
                  <a:close/>
                </a:path>
              </a:pathLst>
            </a:custGeom>
            <a:solidFill>
              <a:srgbClr val="AC708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665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910783" y="2548218"/>
            <a:ext cx="1225120" cy="777951"/>
          </a:xfrm>
          <a:custGeom>
            <a:avLst/>
            <a:gdLst/>
            <a:ahLst/>
            <a:cxnLst/>
            <a:rect r="r" b="b" t="t" l="l"/>
            <a:pathLst>
              <a:path h="777951" w="1225120">
                <a:moveTo>
                  <a:pt x="0" y="0"/>
                </a:moveTo>
                <a:lnTo>
                  <a:pt x="1225121" y="0"/>
                </a:lnTo>
                <a:lnTo>
                  <a:pt x="1225121" y="777951"/>
                </a:lnTo>
                <a:lnTo>
                  <a:pt x="0" y="7779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199612" y="1677082"/>
            <a:ext cx="3871482" cy="2797791"/>
          </a:xfrm>
          <a:custGeom>
            <a:avLst/>
            <a:gdLst/>
            <a:ahLst/>
            <a:cxnLst/>
            <a:rect r="r" b="b" t="t" l="l"/>
            <a:pathLst>
              <a:path h="2797791" w="3871482">
                <a:moveTo>
                  <a:pt x="0" y="0"/>
                </a:moveTo>
                <a:lnTo>
                  <a:pt x="3871482" y="0"/>
                </a:lnTo>
                <a:lnTo>
                  <a:pt x="3871482" y="2797791"/>
                </a:lnTo>
                <a:lnTo>
                  <a:pt x="0" y="27977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63014" y="3833877"/>
            <a:ext cx="920660" cy="1056711"/>
          </a:xfrm>
          <a:custGeom>
            <a:avLst/>
            <a:gdLst/>
            <a:ahLst/>
            <a:cxnLst/>
            <a:rect r="r" b="b" t="t" l="l"/>
            <a:pathLst>
              <a:path h="1056711" w="920660">
                <a:moveTo>
                  <a:pt x="0" y="0"/>
                </a:moveTo>
                <a:lnTo>
                  <a:pt x="920659" y="0"/>
                </a:lnTo>
                <a:lnTo>
                  <a:pt x="920659" y="1056712"/>
                </a:lnTo>
                <a:lnTo>
                  <a:pt x="0" y="10567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00345" y="5650386"/>
            <a:ext cx="783328" cy="974591"/>
          </a:xfrm>
          <a:custGeom>
            <a:avLst/>
            <a:gdLst/>
            <a:ahLst/>
            <a:cxnLst/>
            <a:rect r="r" b="b" t="t" l="l"/>
            <a:pathLst>
              <a:path h="974591" w="783328">
                <a:moveTo>
                  <a:pt x="0" y="0"/>
                </a:moveTo>
                <a:lnTo>
                  <a:pt x="783328" y="0"/>
                </a:lnTo>
                <a:lnTo>
                  <a:pt x="783328" y="974592"/>
                </a:lnTo>
                <a:lnTo>
                  <a:pt x="0" y="974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36908" y="5055081"/>
            <a:ext cx="4596888" cy="2165201"/>
          </a:xfrm>
          <a:custGeom>
            <a:avLst/>
            <a:gdLst/>
            <a:ahLst/>
            <a:cxnLst/>
            <a:rect r="r" b="b" t="t" l="l"/>
            <a:pathLst>
              <a:path h="2165201" w="4596888">
                <a:moveTo>
                  <a:pt x="0" y="0"/>
                </a:moveTo>
                <a:lnTo>
                  <a:pt x="4596889" y="0"/>
                </a:lnTo>
                <a:lnTo>
                  <a:pt x="4596889" y="2165201"/>
                </a:lnTo>
                <a:lnTo>
                  <a:pt x="0" y="21652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088388" y="709566"/>
            <a:ext cx="8111223" cy="967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4"/>
              </a:lnSpc>
            </a:pPr>
            <a:r>
              <a:rPr lang="en-US" sz="7089">
                <a:solidFill>
                  <a:srgbClr val="000000"/>
                </a:solidFill>
                <a:latin typeface="Hatton Heavy"/>
              </a:rPr>
              <a:t>Metadata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35904" y="2777727"/>
            <a:ext cx="3129979" cy="366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1"/>
              </a:lnSpc>
            </a:pPr>
            <a:r>
              <a:rPr lang="en-US" sz="2735">
                <a:solidFill>
                  <a:srgbClr val="AC7088"/>
                </a:solidFill>
                <a:latin typeface="Hatton Heavy"/>
              </a:rPr>
              <a:t>16K VIEWS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386470" y="5430926"/>
            <a:ext cx="3810749" cy="1299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>
                <a:solidFill>
                  <a:srgbClr val="AC7088"/>
                </a:solidFill>
                <a:latin typeface="Hatton Bold"/>
              </a:rPr>
              <a:t>Fashion Dataset.csv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135904" y="4108316"/>
            <a:ext cx="3129979" cy="690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1"/>
              </a:lnSpc>
            </a:pPr>
            <a:r>
              <a:rPr lang="en-US" sz="2735">
                <a:solidFill>
                  <a:srgbClr val="AC7088"/>
                </a:solidFill>
                <a:latin typeface="Hatton Bold"/>
              </a:rPr>
              <a:t>2049 Downloads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93466" y="5478551"/>
            <a:ext cx="3087970" cy="1251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>
                <a:solidFill>
                  <a:srgbClr val="AC7088"/>
                </a:solidFill>
                <a:latin typeface="Harmattan"/>
              </a:rPr>
              <a:t>14.5K Entries</a:t>
            </a:r>
          </a:p>
          <a:p>
            <a:pPr>
              <a:lnSpc>
                <a:spcPts val="5039"/>
              </a:lnSpc>
            </a:pPr>
            <a:r>
              <a:rPr lang="en-US" sz="3599">
                <a:solidFill>
                  <a:srgbClr val="AC7088"/>
                </a:solidFill>
                <a:latin typeface="Harmattan"/>
              </a:rPr>
              <a:t>11 columns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681461" y="5797639"/>
            <a:ext cx="3087970" cy="613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>
                <a:solidFill>
                  <a:srgbClr val="AC7088"/>
                </a:solidFill>
                <a:latin typeface="Harmattan"/>
              </a:rPr>
              <a:t>3 GB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45511" y="3451688"/>
            <a:ext cx="3129979" cy="366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1"/>
              </a:lnSpc>
            </a:pPr>
            <a:r>
              <a:rPr lang="en-US" sz="2735">
                <a:solidFill>
                  <a:srgbClr val="AC7088"/>
                </a:solidFill>
                <a:latin typeface="Hatton Bold"/>
              </a:rPr>
              <a:t>Year: 2022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8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958353"/>
            <a:ext cx="4446293" cy="1311656"/>
          </a:xfrm>
          <a:custGeom>
            <a:avLst/>
            <a:gdLst/>
            <a:ahLst/>
            <a:cxnLst/>
            <a:rect r="r" b="b" t="t" l="l"/>
            <a:pathLst>
              <a:path h="1311656" w="4446293">
                <a:moveTo>
                  <a:pt x="0" y="0"/>
                </a:moveTo>
                <a:lnTo>
                  <a:pt x="4446293" y="0"/>
                </a:lnTo>
                <a:lnTo>
                  <a:pt x="4446293" y="1311656"/>
                </a:lnTo>
                <a:lnTo>
                  <a:pt x="0" y="1311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11203" y="2958353"/>
            <a:ext cx="4446293" cy="1311656"/>
          </a:xfrm>
          <a:custGeom>
            <a:avLst/>
            <a:gdLst/>
            <a:ahLst/>
            <a:cxnLst/>
            <a:rect r="r" b="b" t="t" l="l"/>
            <a:pathLst>
              <a:path h="1311656" w="4446293">
                <a:moveTo>
                  <a:pt x="0" y="0"/>
                </a:moveTo>
                <a:lnTo>
                  <a:pt x="4446293" y="0"/>
                </a:lnTo>
                <a:lnTo>
                  <a:pt x="4446293" y="1311656"/>
                </a:lnTo>
                <a:lnTo>
                  <a:pt x="0" y="1311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395746" y="2958353"/>
            <a:ext cx="4446293" cy="1311656"/>
          </a:xfrm>
          <a:custGeom>
            <a:avLst/>
            <a:gdLst/>
            <a:ahLst/>
            <a:cxnLst/>
            <a:rect r="r" b="b" t="t" l="l"/>
            <a:pathLst>
              <a:path h="1311656" w="4446293">
                <a:moveTo>
                  <a:pt x="0" y="0"/>
                </a:moveTo>
                <a:lnTo>
                  <a:pt x="4446293" y="0"/>
                </a:lnTo>
                <a:lnTo>
                  <a:pt x="4446293" y="1311656"/>
                </a:lnTo>
                <a:lnTo>
                  <a:pt x="0" y="1311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714059" y="3235142"/>
            <a:ext cx="758078" cy="75807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AC708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241300"/>
              <a:ext cx="7112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3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395621" y="3235142"/>
            <a:ext cx="758078" cy="75807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AC708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241300"/>
              <a:ext cx="7112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34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5400000">
            <a:off x="14349951" y="4629990"/>
            <a:ext cx="758078" cy="75807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AC708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241300"/>
              <a:ext cx="7112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34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2868385" y="5750018"/>
            <a:ext cx="4189529" cy="3740844"/>
          </a:xfrm>
          <a:custGeom>
            <a:avLst/>
            <a:gdLst/>
            <a:ahLst/>
            <a:cxnLst/>
            <a:rect r="r" b="b" t="t" l="l"/>
            <a:pathLst>
              <a:path h="3740844" w="4189529">
                <a:moveTo>
                  <a:pt x="0" y="0"/>
                </a:moveTo>
                <a:lnTo>
                  <a:pt x="4189529" y="0"/>
                </a:lnTo>
                <a:lnTo>
                  <a:pt x="4189529" y="3740845"/>
                </a:lnTo>
                <a:lnTo>
                  <a:pt x="0" y="37408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479129" y="782226"/>
            <a:ext cx="13977502" cy="967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64"/>
              </a:lnSpc>
            </a:pPr>
            <a:r>
              <a:rPr lang="en-US" sz="7089">
                <a:solidFill>
                  <a:srgbClr val="000000"/>
                </a:solidFill>
                <a:latin typeface="Hatton Heavy"/>
              </a:rPr>
              <a:t>Data Pre-processing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01339" y="3372876"/>
            <a:ext cx="3501016" cy="434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2543">
                <a:solidFill>
                  <a:srgbClr val="000000"/>
                </a:solidFill>
                <a:latin typeface="Canva Sans Bold"/>
              </a:rPr>
              <a:t>List comprehension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183842" y="3372876"/>
            <a:ext cx="3501016" cy="434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2543">
                <a:solidFill>
                  <a:srgbClr val="000000"/>
                </a:solidFill>
                <a:latin typeface="Canva Sans Bold"/>
              </a:rPr>
              <a:t>Column Extraction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868385" y="3372876"/>
            <a:ext cx="3501016" cy="434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2543">
                <a:solidFill>
                  <a:srgbClr val="000000"/>
                </a:solidFill>
                <a:latin typeface="Canva Sans Bold"/>
              </a:rPr>
              <a:t>Filtering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C70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147029"/>
            <a:chOff x="0" y="0"/>
            <a:chExt cx="4816593" cy="565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65473"/>
            </a:xfrm>
            <a:custGeom>
              <a:avLst/>
              <a:gdLst/>
              <a:ahLst/>
              <a:cxnLst/>
              <a:rect r="r" b="b" t="t" l="l"/>
              <a:pathLst>
                <a:path h="56547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5473"/>
                  </a:lnTo>
                  <a:lnTo>
                    <a:pt x="0" y="565473"/>
                  </a:lnTo>
                  <a:close/>
                </a:path>
              </a:pathLst>
            </a:custGeom>
            <a:solidFill>
              <a:srgbClr val="F5E8C7">
                <a:alpha val="1882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603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465122" y="2565924"/>
            <a:ext cx="3953943" cy="921269"/>
          </a:xfrm>
          <a:custGeom>
            <a:avLst/>
            <a:gdLst/>
            <a:ahLst/>
            <a:cxnLst/>
            <a:rect r="r" b="b" t="t" l="l"/>
            <a:pathLst>
              <a:path h="921269" w="3953943">
                <a:moveTo>
                  <a:pt x="0" y="0"/>
                </a:moveTo>
                <a:lnTo>
                  <a:pt x="3953943" y="0"/>
                </a:lnTo>
                <a:lnTo>
                  <a:pt x="3953943" y="921268"/>
                </a:lnTo>
                <a:lnTo>
                  <a:pt x="0" y="921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00615" y="2502952"/>
            <a:ext cx="3953943" cy="921269"/>
          </a:xfrm>
          <a:custGeom>
            <a:avLst/>
            <a:gdLst/>
            <a:ahLst/>
            <a:cxnLst/>
            <a:rect r="r" b="b" t="t" l="l"/>
            <a:pathLst>
              <a:path h="921269" w="3953943">
                <a:moveTo>
                  <a:pt x="0" y="0"/>
                </a:moveTo>
                <a:lnTo>
                  <a:pt x="3953942" y="0"/>
                </a:lnTo>
                <a:lnTo>
                  <a:pt x="3953942" y="921268"/>
                </a:lnTo>
                <a:lnTo>
                  <a:pt x="0" y="921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465122" y="5882968"/>
            <a:ext cx="3953943" cy="921269"/>
          </a:xfrm>
          <a:custGeom>
            <a:avLst/>
            <a:gdLst/>
            <a:ahLst/>
            <a:cxnLst/>
            <a:rect r="r" b="b" t="t" l="l"/>
            <a:pathLst>
              <a:path h="921269" w="3953943">
                <a:moveTo>
                  <a:pt x="0" y="0"/>
                </a:moveTo>
                <a:lnTo>
                  <a:pt x="3953943" y="0"/>
                </a:lnTo>
                <a:lnTo>
                  <a:pt x="3953943" y="921268"/>
                </a:lnTo>
                <a:lnTo>
                  <a:pt x="0" y="921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054175" y="4047477"/>
            <a:ext cx="3953943" cy="921269"/>
          </a:xfrm>
          <a:custGeom>
            <a:avLst/>
            <a:gdLst/>
            <a:ahLst/>
            <a:cxnLst/>
            <a:rect r="r" b="b" t="t" l="l"/>
            <a:pathLst>
              <a:path h="921269" w="3953943">
                <a:moveTo>
                  <a:pt x="0" y="0"/>
                </a:moveTo>
                <a:lnTo>
                  <a:pt x="3953943" y="0"/>
                </a:lnTo>
                <a:lnTo>
                  <a:pt x="3953943" y="921268"/>
                </a:lnTo>
                <a:lnTo>
                  <a:pt x="0" y="921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724345" y="5788073"/>
            <a:ext cx="3953943" cy="921269"/>
          </a:xfrm>
          <a:custGeom>
            <a:avLst/>
            <a:gdLst/>
            <a:ahLst/>
            <a:cxnLst/>
            <a:rect r="r" b="b" t="t" l="l"/>
            <a:pathLst>
              <a:path h="921269" w="3953943">
                <a:moveTo>
                  <a:pt x="0" y="0"/>
                </a:moveTo>
                <a:lnTo>
                  <a:pt x="3953943" y="0"/>
                </a:lnTo>
                <a:lnTo>
                  <a:pt x="3953943" y="921268"/>
                </a:lnTo>
                <a:lnTo>
                  <a:pt x="0" y="921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219602" y="6134178"/>
            <a:ext cx="2963428" cy="354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4"/>
              </a:lnSpc>
            </a:pPr>
            <a:r>
              <a:rPr lang="en-US" sz="2590">
                <a:solidFill>
                  <a:srgbClr val="AC7088"/>
                </a:solidFill>
                <a:latin typeface="Hatton Heavy"/>
              </a:rPr>
              <a:t>Sharara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91828" y="2294745"/>
            <a:ext cx="4210811" cy="5820650"/>
          </a:xfrm>
          <a:custGeom>
            <a:avLst/>
            <a:gdLst/>
            <a:ahLst/>
            <a:cxnLst/>
            <a:rect r="r" b="b" t="t" l="l"/>
            <a:pathLst>
              <a:path h="5820650" w="4210811">
                <a:moveTo>
                  <a:pt x="0" y="0"/>
                </a:moveTo>
                <a:lnTo>
                  <a:pt x="4210811" y="0"/>
                </a:lnTo>
                <a:lnTo>
                  <a:pt x="4210811" y="5820650"/>
                </a:lnTo>
                <a:lnTo>
                  <a:pt x="0" y="58206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96617">
            <a:off x="2568192" y="3033128"/>
            <a:ext cx="2346125" cy="390043"/>
          </a:xfrm>
          <a:custGeom>
            <a:avLst/>
            <a:gdLst/>
            <a:ahLst/>
            <a:cxnLst/>
            <a:rect r="r" b="b" t="t" l="l"/>
            <a:pathLst>
              <a:path h="390043" w="2346125">
                <a:moveTo>
                  <a:pt x="0" y="0"/>
                </a:moveTo>
                <a:lnTo>
                  <a:pt x="2346125" y="0"/>
                </a:lnTo>
                <a:lnTo>
                  <a:pt x="2346125" y="390043"/>
                </a:lnTo>
                <a:lnTo>
                  <a:pt x="0" y="3900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747178">
            <a:off x="2217055" y="6595558"/>
            <a:ext cx="2700700" cy="448991"/>
          </a:xfrm>
          <a:custGeom>
            <a:avLst/>
            <a:gdLst/>
            <a:ahLst/>
            <a:cxnLst/>
            <a:rect r="r" b="b" t="t" l="l"/>
            <a:pathLst>
              <a:path h="448991" w="2700700">
                <a:moveTo>
                  <a:pt x="0" y="0"/>
                </a:moveTo>
                <a:lnTo>
                  <a:pt x="2700700" y="0"/>
                </a:lnTo>
                <a:lnTo>
                  <a:pt x="2700700" y="448991"/>
                </a:lnTo>
                <a:lnTo>
                  <a:pt x="0" y="4489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144000" y="2306881"/>
            <a:ext cx="4232662" cy="5808514"/>
          </a:xfrm>
          <a:custGeom>
            <a:avLst/>
            <a:gdLst/>
            <a:ahLst/>
            <a:cxnLst/>
            <a:rect r="r" b="b" t="t" l="l"/>
            <a:pathLst>
              <a:path h="5808514" w="4232662">
                <a:moveTo>
                  <a:pt x="0" y="0"/>
                </a:moveTo>
                <a:lnTo>
                  <a:pt x="4232662" y="0"/>
                </a:lnTo>
                <a:lnTo>
                  <a:pt x="4232662" y="5808514"/>
                </a:lnTo>
                <a:lnTo>
                  <a:pt x="0" y="58085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140238">
            <a:off x="11889809" y="6052060"/>
            <a:ext cx="2322885" cy="386180"/>
          </a:xfrm>
          <a:custGeom>
            <a:avLst/>
            <a:gdLst/>
            <a:ahLst/>
            <a:cxnLst/>
            <a:rect r="r" b="b" t="t" l="l"/>
            <a:pathLst>
              <a:path h="386180" w="2322885">
                <a:moveTo>
                  <a:pt x="0" y="0"/>
                </a:moveTo>
                <a:lnTo>
                  <a:pt x="2322885" y="0"/>
                </a:lnTo>
                <a:lnTo>
                  <a:pt x="2322885" y="386179"/>
                </a:lnTo>
                <a:lnTo>
                  <a:pt x="0" y="3861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916298" y="2868587"/>
            <a:ext cx="2963428" cy="354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4"/>
              </a:lnSpc>
            </a:pPr>
            <a:r>
              <a:rPr lang="en-US" sz="2590">
                <a:solidFill>
                  <a:srgbClr val="AC7088"/>
                </a:solidFill>
                <a:latin typeface="Hatton Heavy"/>
              </a:rPr>
              <a:t>Kurta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054175" y="2805615"/>
            <a:ext cx="2963428" cy="354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4"/>
              </a:lnSpc>
            </a:pPr>
            <a:r>
              <a:rPr lang="en-US" sz="2590">
                <a:solidFill>
                  <a:srgbClr val="AC7088"/>
                </a:solidFill>
                <a:latin typeface="Hatton Heavy"/>
              </a:rPr>
              <a:t>Kurta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916298" y="6200691"/>
            <a:ext cx="2963428" cy="354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4"/>
              </a:lnSpc>
            </a:pPr>
            <a:r>
              <a:rPr lang="en-US" sz="2590">
                <a:solidFill>
                  <a:srgbClr val="AC7088"/>
                </a:solidFill>
                <a:latin typeface="Hatton Heavy"/>
              </a:rPr>
              <a:t>Palazzo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485066" y="4350140"/>
            <a:ext cx="2963428" cy="354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4"/>
              </a:lnSpc>
            </a:pPr>
            <a:r>
              <a:rPr lang="en-US" sz="2590">
                <a:solidFill>
                  <a:srgbClr val="AC7088"/>
                </a:solidFill>
                <a:latin typeface="Hatton Heavy"/>
              </a:rPr>
              <a:t>Dupatta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-380592">
            <a:off x="11636610" y="3167101"/>
            <a:ext cx="2567796" cy="426896"/>
          </a:xfrm>
          <a:custGeom>
            <a:avLst/>
            <a:gdLst/>
            <a:ahLst/>
            <a:cxnLst/>
            <a:rect r="r" b="b" t="t" l="l"/>
            <a:pathLst>
              <a:path h="426896" w="2567796">
                <a:moveTo>
                  <a:pt x="0" y="0"/>
                </a:moveTo>
                <a:lnTo>
                  <a:pt x="2567796" y="0"/>
                </a:lnTo>
                <a:lnTo>
                  <a:pt x="2567796" y="426896"/>
                </a:lnTo>
                <a:lnTo>
                  <a:pt x="0" y="4268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380592">
            <a:off x="12207370" y="4511155"/>
            <a:ext cx="2263836" cy="376363"/>
          </a:xfrm>
          <a:custGeom>
            <a:avLst/>
            <a:gdLst/>
            <a:ahLst/>
            <a:cxnLst/>
            <a:rect r="r" b="b" t="t" l="l"/>
            <a:pathLst>
              <a:path h="376363" w="2263836">
                <a:moveTo>
                  <a:pt x="0" y="0"/>
                </a:moveTo>
                <a:lnTo>
                  <a:pt x="2263835" y="0"/>
                </a:lnTo>
                <a:lnTo>
                  <a:pt x="2263835" y="376362"/>
                </a:lnTo>
                <a:lnTo>
                  <a:pt x="0" y="3763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479129" y="782226"/>
            <a:ext cx="13977502" cy="967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4"/>
              </a:lnSpc>
            </a:pPr>
            <a:r>
              <a:rPr lang="en-US" sz="7089">
                <a:solidFill>
                  <a:srgbClr val="F5E8C7"/>
                </a:solidFill>
                <a:latin typeface="Hatton Heavy"/>
              </a:rPr>
              <a:t>Features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-963023">
            <a:off x="2854624" y="4948478"/>
            <a:ext cx="2346125" cy="390043"/>
          </a:xfrm>
          <a:custGeom>
            <a:avLst/>
            <a:gdLst/>
            <a:ahLst/>
            <a:cxnLst/>
            <a:rect r="r" b="b" t="t" l="l"/>
            <a:pathLst>
              <a:path h="390043" w="2346125">
                <a:moveTo>
                  <a:pt x="0" y="0"/>
                </a:moveTo>
                <a:lnTo>
                  <a:pt x="2346125" y="0"/>
                </a:lnTo>
                <a:lnTo>
                  <a:pt x="2346125" y="390044"/>
                </a:lnTo>
                <a:lnTo>
                  <a:pt x="0" y="3900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4796348" y="4312040"/>
            <a:ext cx="3953943" cy="921269"/>
          </a:xfrm>
          <a:custGeom>
            <a:avLst/>
            <a:gdLst/>
            <a:ahLst/>
            <a:cxnLst/>
            <a:rect r="r" b="b" t="t" l="l"/>
            <a:pathLst>
              <a:path h="921269" w="3953943">
                <a:moveTo>
                  <a:pt x="0" y="0"/>
                </a:moveTo>
                <a:lnTo>
                  <a:pt x="3953943" y="0"/>
                </a:lnTo>
                <a:lnTo>
                  <a:pt x="3953943" y="921268"/>
                </a:lnTo>
                <a:lnTo>
                  <a:pt x="0" y="921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5208942" y="4657381"/>
            <a:ext cx="2963428" cy="354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4"/>
              </a:lnSpc>
            </a:pPr>
            <a:r>
              <a:rPr lang="en-US" sz="2590">
                <a:solidFill>
                  <a:srgbClr val="AC7088"/>
                </a:solidFill>
                <a:latin typeface="Hatton Heavy"/>
              </a:rPr>
              <a:t>Yellow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1787308">
            <a:off x="12135393" y="7168344"/>
            <a:ext cx="2346125" cy="390043"/>
          </a:xfrm>
          <a:custGeom>
            <a:avLst/>
            <a:gdLst/>
            <a:ahLst/>
            <a:cxnLst/>
            <a:rect r="r" b="b" t="t" l="l"/>
            <a:pathLst>
              <a:path h="390043" w="2346125">
                <a:moveTo>
                  <a:pt x="0" y="0"/>
                </a:moveTo>
                <a:lnTo>
                  <a:pt x="2346125" y="0"/>
                </a:lnTo>
                <a:lnTo>
                  <a:pt x="2346125" y="390043"/>
                </a:lnTo>
                <a:lnTo>
                  <a:pt x="0" y="3900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4143425" y="7490391"/>
            <a:ext cx="3953943" cy="921269"/>
          </a:xfrm>
          <a:custGeom>
            <a:avLst/>
            <a:gdLst/>
            <a:ahLst/>
            <a:cxnLst/>
            <a:rect r="r" b="b" t="t" l="l"/>
            <a:pathLst>
              <a:path h="921269" w="3953943">
                <a:moveTo>
                  <a:pt x="0" y="0"/>
                </a:moveTo>
                <a:lnTo>
                  <a:pt x="3953943" y="0"/>
                </a:lnTo>
                <a:lnTo>
                  <a:pt x="3953943" y="921269"/>
                </a:lnTo>
                <a:lnTo>
                  <a:pt x="0" y="921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4556019" y="7835733"/>
            <a:ext cx="2963428" cy="354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4"/>
              </a:lnSpc>
            </a:pPr>
            <a:r>
              <a:rPr lang="en-US" sz="2590">
                <a:solidFill>
                  <a:srgbClr val="AC7088"/>
                </a:solidFill>
                <a:latin typeface="Hatton Heavy"/>
              </a:rPr>
              <a:t>Yellow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8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3978" r="0" b="0"/>
          <a:stretch>
            <a:fillRect/>
          </a:stretch>
        </p:blipFill>
        <p:spPr>
          <a:xfrm flipH="false" flipV="false" rot="0">
            <a:off x="491382" y="2985952"/>
            <a:ext cx="17334973" cy="546374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59759" y="578279"/>
            <a:ext cx="10714015" cy="772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36"/>
              </a:lnSpc>
            </a:pPr>
            <a:r>
              <a:rPr lang="en-US" sz="5676">
                <a:solidFill>
                  <a:srgbClr val="000000"/>
                </a:solidFill>
                <a:latin typeface="Hatton Heavy"/>
              </a:rPr>
              <a:t>EDA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DAGDRog8I70</dc:identifier>
  <dcterms:modified xsi:type="dcterms:W3CDTF">2011-08-01T06:04:30Z</dcterms:modified>
  <cp:revision>1</cp:revision>
  <dc:title>An approach for recommending similar fashion products</dc:title>
</cp:coreProperties>
</file>